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4" r:id="rId4"/>
    <p:sldId id="277" r:id="rId5"/>
    <p:sldId id="275" r:id="rId6"/>
    <p:sldId id="260" r:id="rId7"/>
    <p:sldId id="271" r:id="rId8"/>
    <p:sldId id="258" r:id="rId9"/>
    <p:sldId id="267" r:id="rId10"/>
    <p:sldId id="269" r:id="rId11"/>
    <p:sldId id="259" r:id="rId12"/>
    <p:sldId id="256" r:id="rId13"/>
    <p:sldId id="268" r:id="rId14"/>
    <p:sldId id="266" r:id="rId15"/>
    <p:sldId id="25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Personal identity exploration in breadth</c:v>
                </c:pt>
                <c:pt idx="1">
                  <c:v>Personal identity exploration in depth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6.81</c:v>
                </c:pt>
                <c:pt idx="1">
                  <c:v>7.54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0-4710-9C18-C4D6F7D2E3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Inactive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Personal identity exploration in breadth</c:v>
                </c:pt>
                <c:pt idx="1">
                  <c:v>Personal identity exploration in depth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6.5</c:v>
                </c:pt>
                <c:pt idx="1">
                  <c:v>7.27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70-4710-9C18-C4D6F7D2E3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Racial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Personal identity exploration in breadth</c:v>
                </c:pt>
                <c:pt idx="1">
                  <c:v>Personal identity exploration in depth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6.47</c:v>
                </c:pt>
                <c:pt idx="1">
                  <c:v>7.04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70-4710-9C18-C4D6F7D2E34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Racial-Sexual Orientation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Personal identity exploration in breadth</c:v>
                </c:pt>
                <c:pt idx="1">
                  <c:v>Personal identity exploration in depth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6.68</c:v>
                </c:pt>
                <c:pt idx="1">
                  <c:v>7.28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70-4710-9C18-C4D6F7D2E34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Racial-Gender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Personal identity exploration in breadth</c:v>
                </c:pt>
                <c:pt idx="1">
                  <c:v>Personal identity exploration in depth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6.31</c:v>
                </c:pt>
                <c:pt idx="1">
                  <c:v>6.84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F70-4710-9C18-C4D6F7D2E3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9096392"/>
        <c:axId val="829096720"/>
      </c:barChart>
      <c:catAx>
        <c:axId val="829096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829096720"/>
        <c:crosses val="autoZero"/>
        <c:auto val="1"/>
        <c:lblAlgn val="ctr"/>
        <c:lblOffset val="100"/>
        <c:noMultiLvlLbl val="0"/>
      </c:catAx>
      <c:valAx>
        <c:axId val="829096720"/>
        <c:scaling>
          <c:orientation val="minMax"/>
          <c:max val="1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9096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077903924150126E-2"/>
          <c:y val="4.6492099098841555E-2"/>
          <c:w val="0.90702081553605507"/>
          <c:h val="0.78242782799896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'Table 5'!$A$45</c:f>
              <c:strCache>
                <c:ptCount val="1"/>
                <c:pt idx="0">
                  <c:v>Racial identity exploration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'Table 5'!$B$48:$F$48</c:f>
                <c:numCache>
                  <c:formatCode>General</c:formatCode>
                  <c:ptCount val="5"/>
                  <c:pt idx="0">
                    <c:v>0.27200000000000002</c:v>
                  </c:pt>
                  <c:pt idx="1">
                    <c:v>4.9000000000000002E-2</c:v>
                  </c:pt>
                  <c:pt idx="2">
                    <c:v>0.36499999999999999</c:v>
                  </c:pt>
                  <c:pt idx="3">
                    <c:v>0.26900000000000002</c:v>
                  </c:pt>
                  <c:pt idx="4">
                    <c:v>0.41099999999999998</c:v>
                  </c:pt>
                </c:numCache>
              </c:numRef>
            </c:plus>
            <c:minus>
              <c:numRef>
                <c:f>'Table 5'!$B$48:$F$48</c:f>
                <c:numCache>
                  <c:formatCode>General</c:formatCode>
                  <c:ptCount val="5"/>
                  <c:pt idx="0">
                    <c:v>0.27200000000000002</c:v>
                  </c:pt>
                  <c:pt idx="1">
                    <c:v>4.9000000000000002E-2</c:v>
                  </c:pt>
                  <c:pt idx="2">
                    <c:v>0.36499999999999999</c:v>
                  </c:pt>
                  <c:pt idx="3">
                    <c:v>0.26900000000000002</c:v>
                  </c:pt>
                  <c:pt idx="4">
                    <c:v>0.41099999999999998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'Table 5'!$B$44:$F$44</c:f>
              <c:strCache>
                <c:ptCount val="5"/>
                <c:pt idx="0">
                  <c:v>Active</c:v>
                </c:pt>
                <c:pt idx="1">
                  <c:v>Inactive</c:v>
                </c:pt>
                <c:pt idx="2">
                  <c:v>Racial</c:v>
                </c:pt>
                <c:pt idx="3">
                  <c:v>Racial-Sexual Orientation</c:v>
                </c:pt>
                <c:pt idx="4">
                  <c:v>Racial-Gender</c:v>
                </c:pt>
              </c:strCache>
            </c:strRef>
          </c:cat>
          <c:val>
            <c:numRef>
              <c:f>'Table 5'!$B$45:$F$45</c:f>
              <c:numCache>
                <c:formatCode>General</c:formatCode>
                <c:ptCount val="5"/>
                <c:pt idx="0">
                  <c:v>5.8689999999999998</c:v>
                </c:pt>
                <c:pt idx="1">
                  <c:v>0.16</c:v>
                </c:pt>
                <c:pt idx="2">
                  <c:v>4.7009999999999996</c:v>
                </c:pt>
                <c:pt idx="3">
                  <c:v>4.5549999999999997</c:v>
                </c:pt>
                <c:pt idx="4">
                  <c:v>4.3319999999999999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B4-4EA1-9108-E1B82A729EDB}"/>
            </c:ext>
          </c:extLst>
        </c:ser>
        <c:ser>
          <c:idx val="1"/>
          <c:order val="1"/>
          <c:tx>
            <c:strRef>
              <c:f>'Table 5'!$A$46</c:f>
              <c:strCache>
                <c:ptCount val="1"/>
                <c:pt idx="0">
                  <c:v>Sexual orientation identity exploration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'Table 5'!$B$49:$F$49</c:f>
                <c:numCache>
                  <c:formatCode>General</c:formatCode>
                  <c:ptCount val="5"/>
                  <c:pt idx="0">
                    <c:v>0.316</c:v>
                  </c:pt>
                  <c:pt idx="1">
                    <c:v>2.5999999999999999E-2</c:v>
                  </c:pt>
                  <c:pt idx="2">
                    <c:v>2.1999999999999999E-2</c:v>
                  </c:pt>
                  <c:pt idx="3">
                    <c:v>0.27800000000000002</c:v>
                  </c:pt>
                  <c:pt idx="4">
                    <c:v>0.157</c:v>
                  </c:pt>
                </c:numCache>
              </c:numRef>
            </c:plus>
            <c:minus>
              <c:numRef>
                <c:f>'Table 5'!$B$49:$F$49</c:f>
                <c:numCache>
                  <c:formatCode>General</c:formatCode>
                  <c:ptCount val="5"/>
                  <c:pt idx="0">
                    <c:v>0.316</c:v>
                  </c:pt>
                  <c:pt idx="1">
                    <c:v>2.5999999999999999E-2</c:v>
                  </c:pt>
                  <c:pt idx="2">
                    <c:v>2.1999999999999999E-2</c:v>
                  </c:pt>
                  <c:pt idx="3">
                    <c:v>0.27800000000000002</c:v>
                  </c:pt>
                  <c:pt idx="4">
                    <c:v>0.157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'Table 5'!$B$44:$F$44</c:f>
              <c:strCache>
                <c:ptCount val="5"/>
                <c:pt idx="0">
                  <c:v>Active</c:v>
                </c:pt>
                <c:pt idx="1">
                  <c:v>Inactive</c:v>
                </c:pt>
                <c:pt idx="2">
                  <c:v>Racial</c:v>
                </c:pt>
                <c:pt idx="3">
                  <c:v>Racial-Sexual Orientation</c:v>
                </c:pt>
                <c:pt idx="4">
                  <c:v>Racial-Gender</c:v>
                </c:pt>
              </c:strCache>
            </c:strRef>
          </c:cat>
          <c:val>
            <c:numRef>
              <c:f>'Table 5'!$B$46:$F$46</c:f>
              <c:numCache>
                <c:formatCode>General</c:formatCode>
                <c:ptCount val="5"/>
                <c:pt idx="0">
                  <c:v>5.0369999999999999</c:v>
                </c:pt>
                <c:pt idx="1">
                  <c:v>8.3000000000000004E-2</c:v>
                </c:pt>
                <c:pt idx="2">
                  <c:v>4.5999999999999999E-2</c:v>
                </c:pt>
                <c:pt idx="3">
                  <c:v>2.76</c:v>
                </c:pt>
                <c:pt idx="4">
                  <c:v>0.84799999999999998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B4-4EA1-9108-E1B82A729EDB}"/>
            </c:ext>
          </c:extLst>
        </c:ser>
        <c:ser>
          <c:idx val="2"/>
          <c:order val="2"/>
          <c:tx>
            <c:strRef>
              <c:f>'Table 5'!$A$47</c:f>
              <c:strCache>
                <c:ptCount val="1"/>
                <c:pt idx="0">
                  <c:v>Gender identity exploration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'Table 5'!$B$50:$F$50</c:f>
                <c:numCache>
                  <c:formatCode>General</c:formatCode>
                  <c:ptCount val="5"/>
                  <c:pt idx="0">
                    <c:v>0.255</c:v>
                  </c:pt>
                  <c:pt idx="1">
                    <c:v>1.9E-2</c:v>
                  </c:pt>
                  <c:pt idx="2">
                    <c:v>3.3000000000000002E-2</c:v>
                  </c:pt>
                  <c:pt idx="3">
                    <c:v>0.05</c:v>
                  </c:pt>
                  <c:pt idx="4">
                    <c:v>0.48299999999999998</c:v>
                  </c:pt>
                </c:numCache>
              </c:numRef>
            </c:plus>
            <c:minus>
              <c:numRef>
                <c:f>'Table 5'!$B$50:$F$50</c:f>
                <c:numCache>
                  <c:formatCode>General</c:formatCode>
                  <c:ptCount val="5"/>
                  <c:pt idx="0">
                    <c:v>0.255</c:v>
                  </c:pt>
                  <c:pt idx="1">
                    <c:v>1.9E-2</c:v>
                  </c:pt>
                  <c:pt idx="2">
                    <c:v>3.3000000000000002E-2</c:v>
                  </c:pt>
                  <c:pt idx="3">
                    <c:v>0.05</c:v>
                  </c:pt>
                  <c:pt idx="4">
                    <c:v>0.48299999999999998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'Table 5'!$B$44:$F$44</c:f>
              <c:strCache>
                <c:ptCount val="5"/>
                <c:pt idx="0">
                  <c:v>Active</c:v>
                </c:pt>
                <c:pt idx="1">
                  <c:v>Inactive</c:v>
                </c:pt>
                <c:pt idx="2">
                  <c:v>Racial</c:v>
                </c:pt>
                <c:pt idx="3">
                  <c:v>Racial-Sexual Orientation</c:v>
                </c:pt>
                <c:pt idx="4">
                  <c:v>Racial-Gender</c:v>
                </c:pt>
              </c:strCache>
            </c:strRef>
          </c:cat>
          <c:val>
            <c:numRef>
              <c:f>'Table 5'!$B$47:$F$47</c:f>
              <c:numCache>
                <c:formatCode>General</c:formatCode>
                <c:ptCount val="5"/>
                <c:pt idx="0">
                  <c:v>4.1100000000000003</c:v>
                </c:pt>
                <c:pt idx="1">
                  <c:v>5.0999999999999997E-2</c:v>
                </c:pt>
                <c:pt idx="2">
                  <c:v>5.0999999999999997E-2</c:v>
                </c:pt>
                <c:pt idx="3">
                  <c:v>0.26900000000000002</c:v>
                </c:pt>
                <c:pt idx="4">
                  <c:v>3.0190000000000001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2B4-4EA1-9108-E1B82A729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8480096"/>
        <c:axId val="1788489248"/>
      </c:barChart>
      <c:catAx>
        <c:axId val="1788480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1788489248"/>
        <c:crosses val="autoZero"/>
        <c:auto val="1"/>
        <c:lblAlgn val="ctr"/>
        <c:lblOffset val="100"/>
        <c:tickMarkSkip val="1"/>
        <c:noMultiLvlLbl val="0"/>
      </c:catAx>
      <c:valAx>
        <c:axId val="1788489248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pPr>
            <a:endParaRPr lang="en-US"/>
          </a:p>
        </c:txPr>
        <c:crossAx val="178848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6800476808453716"/>
          <c:y val="8.5398972070191634E-2"/>
          <c:w val="0.46091069963136899"/>
          <c:h val="0.1275478031004962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200">
          <a:latin typeface="Verdana" panose="020B0604030504040204" pitchFamily="34" charset="0"/>
          <a:ea typeface="Verdana" panose="020B060403050404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35.svg"/><Relationship Id="rId1" Type="http://schemas.openxmlformats.org/officeDocument/2006/relationships/image" Target="../media/image44.png"/><Relationship Id="rId6" Type="http://schemas.openxmlformats.org/officeDocument/2006/relationships/image" Target="../media/image39.svg"/><Relationship Id="rId5" Type="http://schemas.openxmlformats.org/officeDocument/2006/relationships/image" Target="../media/image46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6AE01-0BD1-4A29-8AB4-BF9818C071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6FD8B9-3E77-43BE-9B7F-365F08EC1D53}">
      <dgm:prSet/>
      <dgm:spPr/>
      <dgm:t>
        <a:bodyPr/>
        <a:lstStyle/>
        <a:p>
          <a:r>
            <a:rPr lang="en-US" dirty="0"/>
            <a:t>“Emergent Adults” -the target participants 18-25 years old</a:t>
          </a:r>
        </a:p>
      </dgm:t>
    </dgm:pt>
    <dgm:pt modelId="{BCC9CDA9-75B7-4F5E-BC4D-95F514B07777}" type="parTrans" cxnId="{A3E13CFF-CB80-41AA-9747-89CD4437D56E}">
      <dgm:prSet/>
      <dgm:spPr/>
      <dgm:t>
        <a:bodyPr/>
        <a:lstStyle/>
        <a:p>
          <a:endParaRPr lang="en-US"/>
        </a:p>
      </dgm:t>
    </dgm:pt>
    <dgm:pt modelId="{479A06D7-FB22-4A56-AA6B-B5A0BCC502D3}" type="sibTrans" cxnId="{A3E13CFF-CB80-41AA-9747-89CD4437D56E}">
      <dgm:prSet/>
      <dgm:spPr/>
      <dgm:t>
        <a:bodyPr/>
        <a:lstStyle/>
        <a:p>
          <a:endParaRPr lang="en-US"/>
        </a:p>
      </dgm:t>
    </dgm:pt>
    <dgm:pt modelId="{E49777ED-4E8A-49A7-A175-687002129A67}">
      <dgm:prSet/>
      <dgm:spPr/>
      <dgm:t>
        <a:bodyPr/>
        <a:lstStyle/>
        <a:p>
          <a:r>
            <a:rPr lang="en-US" dirty="0"/>
            <a:t>“Parent”- the study is situated in a specific social context</a:t>
          </a:r>
        </a:p>
      </dgm:t>
    </dgm:pt>
    <dgm:pt modelId="{317E8D18-E413-4573-91D9-006B652F7297}" type="parTrans" cxnId="{D5C3705F-7B9F-419F-B6F6-B3899915ACD7}">
      <dgm:prSet/>
      <dgm:spPr/>
      <dgm:t>
        <a:bodyPr/>
        <a:lstStyle/>
        <a:p>
          <a:endParaRPr lang="en-US"/>
        </a:p>
      </dgm:t>
    </dgm:pt>
    <dgm:pt modelId="{7E6836FF-FFE1-4793-87D9-BFDAA4AE9EB8}" type="sibTrans" cxnId="{D5C3705F-7B9F-419F-B6F6-B3899915ACD7}">
      <dgm:prSet/>
      <dgm:spPr/>
      <dgm:t>
        <a:bodyPr/>
        <a:lstStyle/>
        <a:p>
          <a:endParaRPr lang="en-US"/>
        </a:p>
      </dgm:t>
    </dgm:pt>
    <dgm:pt modelId="{EF3F8785-A2C8-4383-A52C-1B70DE005BDC}">
      <dgm:prSet/>
      <dgm:spPr/>
      <dgm:t>
        <a:bodyPr/>
        <a:lstStyle/>
        <a:p>
          <a:r>
            <a:rPr lang="en-US" dirty="0"/>
            <a:t>“Voices and Roles”- the central construct of the present study</a:t>
          </a:r>
        </a:p>
      </dgm:t>
    </dgm:pt>
    <dgm:pt modelId="{723F3A93-1D38-4E34-8421-DD477D48B7AA}" type="parTrans" cxnId="{EBFCDD30-6981-467D-B7EB-C922C4911A08}">
      <dgm:prSet/>
      <dgm:spPr/>
      <dgm:t>
        <a:bodyPr/>
        <a:lstStyle/>
        <a:p>
          <a:endParaRPr lang="en-US"/>
        </a:p>
      </dgm:t>
    </dgm:pt>
    <dgm:pt modelId="{A61EB937-6D52-46D0-BEE2-8425ABDB2B6D}" type="sibTrans" cxnId="{EBFCDD30-6981-467D-B7EB-C922C4911A08}">
      <dgm:prSet/>
      <dgm:spPr/>
      <dgm:t>
        <a:bodyPr/>
        <a:lstStyle/>
        <a:p>
          <a:endParaRPr lang="en-US"/>
        </a:p>
      </dgm:t>
    </dgm:pt>
    <dgm:pt modelId="{E856DB12-F938-49A4-86AD-C027B1838B65}">
      <dgm:prSet/>
      <dgm:spPr/>
      <dgm:t>
        <a:bodyPr/>
        <a:lstStyle/>
        <a:p>
          <a:r>
            <a:rPr lang="en-US" dirty="0"/>
            <a:t>“Narratives” -a narrative approach; written life stories will be collected </a:t>
          </a:r>
        </a:p>
      </dgm:t>
    </dgm:pt>
    <dgm:pt modelId="{A9E913F4-8682-4A6C-8EEB-2A63B37867CF}" type="parTrans" cxnId="{D5BD660C-1909-45F4-9BF8-48E6E2CB4ACF}">
      <dgm:prSet/>
      <dgm:spPr/>
      <dgm:t>
        <a:bodyPr/>
        <a:lstStyle/>
        <a:p>
          <a:endParaRPr lang="en-US"/>
        </a:p>
      </dgm:t>
    </dgm:pt>
    <dgm:pt modelId="{C7709C22-800A-431C-9383-95F371957405}" type="sibTrans" cxnId="{D5BD660C-1909-45F4-9BF8-48E6E2CB4ACF}">
      <dgm:prSet/>
      <dgm:spPr/>
      <dgm:t>
        <a:bodyPr/>
        <a:lstStyle/>
        <a:p>
          <a:endParaRPr lang="en-US"/>
        </a:p>
      </dgm:t>
    </dgm:pt>
    <dgm:pt modelId="{94305D17-C81C-47A9-AEE2-861DD7F472CF}">
      <dgm:prSet/>
      <dgm:spPr/>
      <dgm:t>
        <a:bodyPr/>
        <a:lstStyle/>
        <a:p>
          <a:r>
            <a:rPr lang="en-US" dirty="0"/>
            <a:t>“How”, “Represent”: a qualitative study; from a participant’s view; meaning making</a:t>
          </a:r>
        </a:p>
      </dgm:t>
    </dgm:pt>
    <dgm:pt modelId="{80EE18E6-40D7-417D-80A9-9525F385E3E8}" type="sibTrans" cxnId="{817B3D65-9D1A-4DE8-84EE-E40CF8B1D0E6}">
      <dgm:prSet/>
      <dgm:spPr/>
      <dgm:t>
        <a:bodyPr/>
        <a:lstStyle/>
        <a:p>
          <a:endParaRPr lang="en-US"/>
        </a:p>
      </dgm:t>
    </dgm:pt>
    <dgm:pt modelId="{AA312C32-0D47-4464-AFB6-C577C4E5F7FD}" type="parTrans" cxnId="{817B3D65-9D1A-4DE8-84EE-E40CF8B1D0E6}">
      <dgm:prSet/>
      <dgm:spPr/>
      <dgm:t>
        <a:bodyPr/>
        <a:lstStyle/>
        <a:p>
          <a:endParaRPr lang="en-US"/>
        </a:p>
      </dgm:t>
    </dgm:pt>
    <dgm:pt modelId="{F98B13D1-77F6-4872-815B-A924376DBB4A}" type="pres">
      <dgm:prSet presAssocID="{9566AE01-0BD1-4A29-8AB4-BF9818C0712D}" presName="root" presStyleCnt="0">
        <dgm:presLayoutVars>
          <dgm:dir/>
          <dgm:resizeHandles val="exact"/>
        </dgm:presLayoutVars>
      </dgm:prSet>
      <dgm:spPr/>
    </dgm:pt>
    <dgm:pt modelId="{E8CBD07D-4E5A-42AC-A92A-25855CD203C6}" type="pres">
      <dgm:prSet presAssocID="{94305D17-C81C-47A9-AEE2-861DD7F472CF}" presName="compNode" presStyleCnt="0"/>
      <dgm:spPr/>
    </dgm:pt>
    <dgm:pt modelId="{F68CDEFA-2508-4AF1-A7BD-4D19AF7613CF}" type="pres">
      <dgm:prSet presAssocID="{94305D17-C81C-47A9-AEE2-861DD7F472CF}" presName="bgRect" presStyleLbl="bgShp" presStyleIdx="0" presStyleCnt="5"/>
      <dgm:spPr/>
    </dgm:pt>
    <dgm:pt modelId="{08CFF72E-0019-4E7D-B1C3-505E2CE686B2}" type="pres">
      <dgm:prSet presAssocID="{94305D17-C81C-47A9-AEE2-861DD7F472CF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D4C8421-06BF-4AF1-89A6-FCC58AEB811A}" type="pres">
      <dgm:prSet presAssocID="{94305D17-C81C-47A9-AEE2-861DD7F472CF}" presName="spaceRect" presStyleCnt="0"/>
      <dgm:spPr/>
    </dgm:pt>
    <dgm:pt modelId="{2BB5B30D-0098-4382-989D-E4C8DBCD4109}" type="pres">
      <dgm:prSet presAssocID="{94305D17-C81C-47A9-AEE2-861DD7F472CF}" presName="parTx" presStyleLbl="revTx" presStyleIdx="0" presStyleCnt="5">
        <dgm:presLayoutVars>
          <dgm:chMax val="0"/>
          <dgm:chPref val="0"/>
        </dgm:presLayoutVars>
      </dgm:prSet>
      <dgm:spPr/>
    </dgm:pt>
    <dgm:pt modelId="{F2E9D929-127E-4B19-B2A3-EA1E2C8706B5}" type="pres">
      <dgm:prSet presAssocID="{80EE18E6-40D7-417D-80A9-9525F385E3E8}" presName="sibTrans" presStyleCnt="0"/>
      <dgm:spPr/>
    </dgm:pt>
    <dgm:pt modelId="{A7AF5153-6D70-4EB0-BD32-6F4416EE2AEC}" type="pres">
      <dgm:prSet presAssocID="{5F6FD8B9-3E77-43BE-9B7F-365F08EC1D53}" presName="compNode" presStyleCnt="0"/>
      <dgm:spPr/>
    </dgm:pt>
    <dgm:pt modelId="{6835A6F9-CB79-44EC-9C61-CDECD45E5CE3}" type="pres">
      <dgm:prSet presAssocID="{5F6FD8B9-3E77-43BE-9B7F-365F08EC1D53}" presName="bgRect" presStyleLbl="bgShp" presStyleIdx="1" presStyleCnt="5"/>
      <dgm:spPr/>
    </dgm:pt>
    <dgm:pt modelId="{41EFEC41-12EE-4933-94C1-6954EFE78938}" type="pres">
      <dgm:prSet presAssocID="{5F6FD8B9-3E77-43BE-9B7F-365F08EC1D53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51909A65-14BC-4A02-B1D8-DD96533980CE}" type="pres">
      <dgm:prSet presAssocID="{5F6FD8B9-3E77-43BE-9B7F-365F08EC1D53}" presName="spaceRect" presStyleCnt="0"/>
      <dgm:spPr/>
    </dgm:pt>
    <dgm:pt modelId="{56112C35-7FC2-45D8-BB2F-C354C2769E2C}" type="pres">
      <dgm:prSet presAssocID="{5F6FD8B9-3E77-43BE-9B7F-365F08EC1D53}" presName="parTx" presStyleLbl="revTx" presStyleIdx="1" presStyleCnt="5">
        <dgm:presLayoutVars>
          <dgm:chMax val="0"/>
          <dgm:chPref val="0"/>
        </dgm:presLayoutVars>
      </dgm:prSet>
      <dgm:spPr/>
    </dgm:pt>
    <dgm:pt modelId="{CC02E268-50F2-4D2E-B6F5-BD84C269FACC}" type="pres">
      <dgm:prSet presAssocID="{479A06D7-FB22-4A56-AA6B-B5A0BCC502D3}" presName="sibTrans" presStyleCnt="0"/>
      <dgm:spPr/>
    </dgm:pt>
    <dgm:pt modelId="{B5014CE3-09F1-4918-95F9-6982E704439B}" type="pres">
      <dgm:prSet presAssocID="{E49777ED-4E8A-49A7-A175-687002129A67}" presName="compNode" presStyleCnt="0"/>
      <dgm:spPr/>
    </dgm:pt>
    <dgm:pt modelId="{AF9F6096-46C6-42A7-A48E-EC412180FB3A}" type="pres">
      <dgm:prSet presAssocID="{E49777ED-4E8A-49A7-A175-687002129A67}" presName="bgRect" presStyleLbl="bgShp" presStyleIdx="2" presStyleCnt="5"/>
      <dgm:spPr/>
    </dgm:pt>
    <dgm:pt modelId="{314DDF6C-4537-4048-B81F-F066D88EA10C}" type="pres">
      <dgm:prSet presAssocID="{E49777ED-4E8A-49A7-A175-687002129A67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B6C125-B928-4E4E-81FF-F2521D585812}" type="pres">
      <dgm:prSet presAssocID="{E49777ED-4E8A-49A7-A175-687002129A67}" presName="spaceRect" presStyleCnt="0"/>
      <dgm:spPr/>
    </dgm:pt>
    <dgm:pt modelId="{57620F1F-FD35-4728-94D5-20A8D0348194}" type="pres">
      <dgm:prSet presAssocID="{E49777ED-4E8A-49A7-A175-687002129A67}" presName="parTx" presStyleLbl="revTx" presStyleIdx="2" presStyleCnt="5">
        <dgm:presLayoutVars>
          <dgm:chMax val="0"/>
          <dgm:chPref val="0"/>
        </dgm:presLayoutVars>
      </dgm:prSet>
      <dgm:spPr/>
    </dgm:pt>
    <dgm:pt modelId="{AA5BCC25-ADDD-4E29-A429-3247676CB98D}" type="pres">
      <dgm:prSet presAssocID="{7E6836FF-FFE1-4793-87D9-BFDAA4AE9EB8}" presName="sibTrans" presStyleCnt="0"/>
      <dgm:spPr/>
    </dgm:pt>
    <dgm:pt modelId="{2F38E963-1088-425B-9402-C865027B1241}" type="pres">
      <dgm:prSet presAssocID="{EF3F8785-A2C8-4383-A52C-1B70DE005BDC}" presName="compNode" presStyleCnt="0"/>
      <dgm:spPr/>
    </dgm:pt>
    <dgm:pt modelId="{15A9F575-855B-483E-868A-DFDAFF7DC6E5}" type="pres">
      <dgm:prSet presAssocID="{EF3F8785-A2C8-4383-A52C-1B70DE005BDC}" presName="bgRect" presStyleLbl="bgShp" presStyleIdx="3" presStyleCnt="5"/>
      <dgm:spPr/>
    </dgm:pt>
    <dgm:pt modelId="{02A46264-D4DB-4B24-9831-EE5BEA9DBF04}" type="pres">
      <dgm:prSet presAssocID="{EF3F8785-A2C8-4383-A52C-1B70DE005BDC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FA2ADDF-5769-4C12-8DD1-5720C002C714}" type="pres">
      <dgm:prSet presAssocID="{EF3F8785-A2C8-4383-A52C-1B70DE005BDC}" presName="spaceRect" presStyleCnt="0"/>
      <dgm:spPr/>
    </dgm:pt>
    <dgm:pt modelId="{7A0EEEC6-0C65-4AC6-BEE6-118448C35C68}" type="pres">
      <dgm:prSet presAssocID="{EF3F8785-A2C8-4383-A52C-1B70DE005BDC}" presName="parTx" presStyleLbl="revTx" presStyleIdx="3" presStyleCnt="5">
        <dgm:presLayoutVars>
          <dgm:chMax val="0"/>
          <dgm:chPref val="0"/>
        </dgm:presLayoutVars>
      </dgm:prSet>
      <dgm:spPr/>
    </dgm:pt>
    <dgm:pt modelId="{9D1919BD-2522-4A0B-BDD5-5F3C07F58ACF}" type="pres">
      <dgm:prSet presAssocID="{A61EB937-6D52-46D0-BEE2-8425ABDB2B6D}" presName="sibTrans" presStyleCnt="0"/>
      <dgm:spPr/>
    </dgm:pt>
    <dgm:pt modelId="{91C1947B-AE39-43CB-B3BF-439DEDCEAC63}" type="pres">
      <dgm:prSet presAssocID="{E856DB12-F938-49A4-86AD-C027B1838B65}" presName="compNode" presStyleCnt="0"/>
      <dgm:spPr/>
    </dgm:pt>
    <dgm:pt modelId="{1947CD8E-ECEA-4482-BE2A-35F35FDDE6AF}" type="pres">
      <dgm:prSet presAssocID="{E856DB12-F938-49A4-86AD-C027B1838B65}" presName="bgRect" presStyleLbl="bgShp" presStyleIdx="4" presStyleCnt="5"/>
      <dgm:spPr/>
    </dgm:pt>
    <dgm:pt modelId="{21993ED3-73E4-44C9-9DFA-00E619D16E04}" type="pres">
      <dgm:prSet presAssocID="{E856DB12-F938-49A4-86AD-C027B1838B65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00CD46EF-AF5F-4312-BC7C-ED769EADF9A1}" type="pres">
      <dgm:prSet presAssocID="{E856DB12-F938-49A4-86AD-C027B1838B65}" presName="spaceRect" presStyleCnt="0"/>
      <dgm:spPr/>
    </dgm:pt>
    <dgm:pt modelId="{1E05749D-E064-4585-9F5B-9694E079B080}" type="pres">
      <dgm:prSet presAssocID="{E856DB12-F938-49A4-86AD-C027B1838B6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5BD660C-1909-45F4-9BF8-48E6E2CB4ACF}" srcId="{9566AE01-0BD1-4A29-8AB4-BF9818C0712D}" destId="{E856DB12-F938-49A4-86AD-C027B1838B65}" srcOrd="4" destOrd="0" parTransId="{A9E913F4-8682-4A6C-8EEB-2A63B37867CF}" sibTransId="{C7709C22-800A-431C-9383-95F371957405}"/>
    <dgm:cxn modelId="{AB9B641D-9EC0-3941-BCB1-E8B8F9C69B13}" type="presOf" srcId="{9566AE01-0BD1-4A29-8AB4-BF9818C0712D}" destId="{F98B13D1-77F6-4872-815B-A924376DBB4A}" srcOrd="0" destOrd="0" presId="urn:microsoft.com/office/officeart/2018/2/layout/IconVerticalSolidList"/>
    <dgm:cxn modelId="{EBFCDD30-6981-467D-B7EB-C922C4911A08}" srcId="{9566AE01-0BD1-4A29-8AB4-BF9818C0712D}" destId="{EF3F8785-A2C8-4383-A52C-1B70DE005BDC}" srcOrd="3" destOrd="0" parTransId="{723F3A93-1D38-4E34-8421-DD477D48B7AA}" sibTransId="{A61EB937-6D52-46D0-BEE2-8425ABDB2B6D}"/>
    <dgm:cxn modelId="{D5C3705F-7B9F-419F-B6F6-B3899915ACD7}" srcId="{9566AE01-0BD1-4A29-8AB4-BF9818C0712D}" destId="{E49777ED-4E8A-49A7-A175-687002129A67}" srcOrd="2" destOrd="0" parTransId="{317E8D18-E413-4573-91D9-006B652F7297}" sibTransId="{7E6836FF-FFE1-4793-87D9-BFDAA4AE9EB8}"/>
    <dgm:cxn modelId="{817B3D65-9D1A-4DE8-84EE-E40CF8B1D0E6}" srcId="{9566AE01-0BD1-4A29-8AB4-BF9818C0712D}" destId="{94305D17-C81C-47A9-AEE2-861DD7F472CF}" srcOrd="0" destOrd="0" parTransId="{AA312C32-0D47-4464-AFB6-C577C4E5F7FD}" sibTransId="{80EE18E6-40D7-417D-80A9-9525F385E3E8}"/>
    <dgm:cxn modelId="{11371E74-8480-EC4F-8506-1DF7213C94BD}" type="presOf" srcId="{94305D17-C81C-47A9-AEE2-861DD7F472CF}" destId="{2BB5B30D-0098-4382-989D-E4C8DBCD4109}" srcOrd="0" destOrd="0" presId="urn:microsoft.com/office/officeart/2018/2/layout/IconVerticalSolidList"/>
    <dgm:cxn modelId="{957ADD54-1216-5341-80AF-90B4499AEA61}" type="presOf" srcId="{E856DB12-F938-49A4-86AD-C027B1838B65}" destId="{1E05749D-E064-4585-9F5B-9694E079B080}" srcOrd="0" destOrd="0" presId="urn:microsoft.com/office/officeart/2018/2/layout/IconVerticalSolidList"/>
    <dgm:cxn modelId="{89CF0755-1897-234D-972D-C5571A44F455}" type="presOf" srcId="{5F6FD8B9-3E77-43BE-9B7F-365F08EC1D53}" destId="{56112C35-7FC2-45D8-BB2F-C354C2769E2C}" srcOrd="0" destOrd="0" presId="urn:microsoft.com/office/officeart/2018/2/layout/IconVerticalSolidList"/>
    <dgm:cxn modelId="{0CFEE978-FFC4-CA41-B714-CBAD7EB96C03}" type="presOf" srcId="{EF3F8785-A2C8-4383-A52C-1B70DE005BDC}" destId="{7A0EEEC6-0C65-4AC6-BEE6-118448C35C68}" srcOrd="0" destOrd="0" presId="urn:microsoft.com/office/officeart/2018/2/layout/IconVerticalSolidList"/>
    <dgm:cxn modelId="{3CCEC2B9-C51D-F242-9AE1-DAABAE943DC4}" type="presOf" srcId="{E49777ED-4E8A-49A7-A175-687002129A67}" destId="{57620F1F-FD35-4728-94D5-20A8D0348194}" srcOrd="0" destOrd="0" presId="urn:microsoft.com/office/officeart/2018/2/layout/IconVerticalSolidList"/>
    <dgm:cxn modelId="{A3E13CFF-CB80-41AA-9747-89CD4437D56E}" srcId="{9566AE01-0BD1-4A29-8AB4-BF9818C0712D}" destId="{5F6FD8B9-3E77-43BE-9B7F-365F08EC1D53}" srcOrd="1" destOrd="0" parTransId="{BCC9CDA9-75B7-4F5E-BC4D-95F514B07777}" sibTransId="{479A06D7-FB22-4A56-AA6B-B5A0BCC502D3}"/>
    <dgm:cxn modelId="{97975907-7BA2-B64D-92BA-1B87E6730C68}" type="presParOf" srcId="{F98B13D1-77F6-4872-815B-A924376DBB4A}" destId="{E8CBD07D-4E5A-42AC-A92A-25855CD203C6}" srcOrd="0" destOrd="0" presId="urn:microsoft.com/office/officeart/2018/2/layout/IconVerticalSolidList"/>
    <dgm:cxn modelId="{1F813281-478F-E64E-ABC5-5DB665871632}" type="presParOf" srcId="{E8CBD07D-4E5A-42AC-A92A-25855CD203C6}" destId="{F68CDEFA-2508-4AF1-A7BD-4D19AF7613CF}" srcOrd="0" destOrd="0" presId="urn:microsoft.com/office/officeart/2018/2/layout/IconVerticalSolidList"/>
    <dgm:cxn modelId="{BED116B7-AD74-1445-9C4F-0C14DB48D2AB}" type="presParOf" srcId="{E8CBD07D-4E5A-42AC-A92A-25855CD203C6}" destId="{08CFF72E-0019-4E7D-B1C3-505E2CE686B2}" srcOrd="1" destOrd="0" presId="urn:microsoft.com/office/officeart/2018/2/layout/IconVerticalSolidList"/>
    <dgm:cxn modelId="{C64C93FB-D071-AC43-88BE-2785D37DBB7F}" type="presParOf" srcId="{E8CBD07D-4E5A-42AC-A92A-25855CD203C6}" destId="{2D4C8421-06BF-4AF1-89A6-FCC58AEB811A}" srcOrd="2" destOrd="0" presId="urn:microsoft.com/office/officeart/2018/2/layout/IconVerticalSolidList"/>
    <dgm:cxn modelId="{47AD4C9C-6076-BF4A-9654-56715777889F}" type="presParOf" srcId="{E8CBD07D-4E5A-42AC-A92A-25855CD203C6}" destId="{2BB5B30D-0098-4382-989D-E4C8DBCD4109}" srcOrd="3" destOrd="0" presId="urn:microsoft.com/office/officeart/2018/2/layout/IconVerticalSolidList"/>
    <dgm:cxn modelId="{126094B7-3957-4B43-B6F9-D712670F36CD}" type="presParOf" srcId="{F98B13D1-77F6-4872-815B-A924376DBB4A}" destId="{F2E9D929-127E-4B19-B2A3-EA1E2C8706B5}" srcOrd="1" destOrd="0" presId="urn:microsoft.com/office/officeart/2018/2/layout/IconVerticalSolidList"/>
    <dgm:cxn modelId="{29025B8D-3024-3A46-A221-70CC19447CC9}" type="presParOf" srcId="{F98B13D1-77F6-4872-815B-A924376DBB4A}" destId="{A7AF5153-6D70-4EB0-BD32-6F4416EE2AEC}" srcOrd="2" destOrd="0" presId="urn:microsoft.com/office/officeart/2018/2/layout/IconVerticalSolidList"/>
    <dgm:cxn modelId="{50C3657C-2774-924F-A25D-0AAD70C513A3}" type="presParOf" srcId="{A7AF5153-6D70-4EB0-BD32-6F4416EE2AEC}" destId="{6835A6F9-CB79-44EC-9C61-CDECD45E5CE3}" srcOrd="0" destOrd="0" presId="urn:microsoft.com/office/officeart/2018/2/layout/IconVerticalSolidList"/>
    <dgm:cxn modelId="{CFB584E6-18AE-904F-B53D-76C118741CD1}" type="presParOf" srcId="{A7AF5153-6D70-4EB0-BD32-6F4416EE2AEC}" destId="{41EFEC41-12EE-4933-94C1-6954EFE78938}" srcOrd="1" destOrd="0" presId="urn:microsoft.com/office/officeart/2018/2/layout/IconVerticalSolidList"/>
    <dgm:cxn modelId="{AB404677-9A87-7C4B-AC10-A6EA9745EE00}" type="presParOf" srcId="{A7AF5153-6D70-4EB0-BD32-6F4416EE2AEC}" destId="{51909A65-14BC-4A02-B1D8-DD96533980CE}" srcOrd="2" destOrd="0" presId="urn:microsoft.com/office/officeart/2018/2/layout/IconVerticalSolidList"/>
    <dgm:cxn modelId="{96461204-B18F-D442-AF89-60D6A57416DC}" type="presParOf" srcId="{A7AF5153-6D70-4EB0-BD32-6F4416EE2AEC}" destId="{56112C35-7FC2-45D8-BB2F-C354C2769E2C}" srcOrd="3" destOrd="0" presId="urn:microsoft.com/office/officeart/2018/2/layout/IconVerticalSolidList"/>
    <dgm:cxn modelId="{E4C5F5D1-12F8-1F4B-91FA-91A10BE4B75F}" type="presParOf" srcId="{F98B13D1-77F6-4872-815B-A924376DBB4A}" destId="{CC02E268-50F2-4D2E-B6F5-BD84C269FACC}" srcOrd="3" destOrd="0" presId="urn:microsoft.com/office/officeart/2018/2/layout/IconVerticalSolidList"/>
    <dgm:cxn modelId="{E70BE07F-B8D0-FC45-8D19-2E8929D5C617}" type="presParOf" srcId="{F98B13D1-77F6-4872-815B-A924376DBB4A}" destId="{B5014CE3-09F1-4918-95F9-6982E704439B}" srcOrd="4" destOrd="0" presId="urn:microsoft.com/office/officeart/2018/2/layout/IconVerticalSolidList"/>
    <dgm:cxn modelId="{55E033C7-22CD-EF41-9DAC-4455ABD9E72B}" type="presParOf" srcId="{B5014CE3-09F1-4918-95F9-6982E704439B}" destId="{AF9F6096-46C6-42A7-A48E-EC412180FB3A}" srcOrd="0" destOrd="0" presId="urn:microsoft.com/office/officeart/2018/2/layout/IconVerticalSolidList"/>
    <dgm:cxn modelId="{9D679992-ABFE-E449-8D2B-410D7B51CD14}" type="presParOf" srcId="{B5014CE3-09F1-4918-95F9-6982E704439B}" destId="{314DDF6C-4537-4048-B81F-F066D88EA10C}" srcOrd="1" destOrd="0" presId="urn:microsoft.com/office/officeart/2018/2/layout/IconVerticalSolidList"/>
    <dgm:cxn modelId="{1BEFD3B2-CD5A-F942-8B8B-AE2C066BF766}" type="presParOf" srcId="{B5014CE3-09F1-4918-95F9-6982E704439B}" destId="{A3B6C125-B928-4E4E-81FF-F2521D585812}" srcOrd="2" destOrd="0" presId="urn:microsoft.com/office/officeart/2018/2/layout/IconVerticalSolidList"/>
    <dgm:cxn modelId="{ABDB7649-5866-3149-9979-895166BBA9D0}" type="presParOf" srcId="{B5014CE3-09F1-4918-95F9-6982E704439B}" destId="{57620F1F-FD35-4728-94D5-20A8D0348194}" srcOrd="3" destOrd="0" presId="urn:microsoft.com/office/officeart/2018/2/layout/IconVerticalSolidList"/>
    <dgm:cxn modelId="{7DB8F148-9CFC-914C-905A-DC1BCCA70BB4}" type="presParOf" srcId="{F98B13D1-77F6-4872-815B-A924376DBB4A}" destId="{AA5BCC25-ADDD-4E29-A429-3247676CB98D}" srcOrd="5" destOrd="0" presId="urn:microsoft.com/office/officeart/2018/2/layout/IconVerticalSolidList"/>
    <dgm:cxn modelId="{2B02918D-C3B4-CA4F-8237-5BB44CE1C294}" type="presParOf" srcId="{F98B13D1-77F6-4872-815B-A924376DBB4A}" destId="{2F38E963-1088-425B-9402-C865027B1241}" srcOrd="6" destOrd="0" presId="urn:microsoft.com/office/officeart/2018/2/layout/IconVerticalSolidList"/>
    <dgm:cxn modelId="{95D627D9-5C19-4C46-80BA-FC9281575DF9}" type="presParOf" srcId="{2F38E963-1088-425B-9402-C865027B1241}" destId="{15A9F575-855B-483E-868A-DFDAFF7DC6E5}" srcOrd="0" destOrd="0" presId="urn:microsoft.com/office/officeart/2018/2/layout/IconVerticalSolidList"/>
    <dgm:cxn modelId="{D8B269FC-2169-B44E-9443-F43F3DE42665}" type="presParOf" srcId="{2F38E963-1088-425B-9402-C865027B1241}" destId="{02A46264-D4DB-4B24-9831-EE5BEA9DBF04}" srcOrd="1" destOrd="0" presId="urn:microsoft.com/office/officeart/2018/2/layout/IconVerticalSolidList"/>
    <dgm:cxn modelId="{ABF03DDA-C834-2240-9110-C379527665C5}" type="presParOf" srcId="{2F38E963-1088-425B-9402-C865027B1241}" destId="{8FA2ADDF-5769-4C12-8DD1-5720C002C714}" srcOrd="2" destOrd="0" presId="urn:microsoft.com/office/officeart/2018/2/layout/IconVerticalSolidList"/>
    <dgm:cxn modelId="{15574FAE-4D09-414C-9B48-94F8C97BB051}" type="presParOf" srcId="{2F38E963-1088-425B-9402-C865027B1241}" destId="{7A0EEEC6-0C65-4AC6-BEE6-118448C35C68}" srcOrd="3" destOrd="0" presId="urn:microsoft.com/office/officeart/2018/2/layout/IconVerticalSolidList"/>
    <dgm:cxn modelId="{8A7FD8F9-9360-0E4D-8873-1F6BBACA643F}" type="presParOf" srcId="{F98B13D1-77F6-4872-815B-A924376DBB4A}" destId="{9D1919BD-2522-4A0B-BDD5-5F3C07F58ACF}" srcOrd="7" destOrd="0" presId="urn:microsoft.com/office/officeart/2018/2/layout/IconVerticalSolidList"/>
    <dgm:cxn modelId="{0D467778-6FD0-1E42-A11E-3C326351C653}" type="presParOf" srcId="{F98B13D1-77F6-4872-815B-A924376DBB4A}" destId="{91C1947B-AE39-43CB-B3BF-439DEDCEAC63}" srcOrd="8" destOrd="0" presId="urn:microsoft.com/office/officeart/2018/2/layout/IconVerticalSolidList"/>
    <dgm:cxn modelId="{140F62A6-DD94-3745-AFDF-D7C0C4019E90}" type="presParOf" srcId="{91C1947B-AE39-43CB-B3BF-439DEDCEAC63}" destId="{1947CD8E-ECEA-4482-BE2A-35F35FDDE6AF}" srcOrd="0" destOrd="0" presId="urn:microsoft.com/office/officeart/2018/2/layout/IconVerticalSolidList"/>
    <dgm:cxn modelId="{38970121-1BD4-3245-84A3-EB2043469ED7}" type="presParOf" srcId="{91C1947B-AE39-43CB-B3BF-439DEDCEAC63}" destId="{21993ED3-73E4-44C9-9DFA-00E619D16E04}" srcOrd="1" destOrd="0" presId="urn:microsoft.com/office/officeart/2018/2/layout/IconVerticalSolidList"/>
    <dgm:cxn modelId="{BB2861F4-62C5-1E44-924A-D96231E93703}" type="presParOf" srcId="{91C1947B-AE39-43CB-B3BF-439DEDCEAC63}" destId="{00CD46EF-AF5F-4312-BC7C-ED769EADF9A1}" srcOrd="2" destOrd="0" presId="urn:microsoft.com/office/officeart/2018/2/layout/IconVerticalSolidList"/>
    <dgm:cxn modelId="{1482DBC5-6DAD-7B43-89C3-21CCF50C678B}" type="presParOf" srcId="{91C1947B-AE39-43CB-B3BF-439DEDCEAC63}" destId="{1E05749D-E064-4585-9F5B-9694E079B0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CDEFA-2508-4AF1-A7BD-4D19AF7613CF}">
      <dsp:nvSpPr>
        <dsp:cNvPr id="0" name=""/>
        <dsp:cNvSpPr/>
      </dsp:nvSpPr>
      <dsp:spPr>
        <a:xfrm>
          <a:off x="0" y="4122"/>
          <a:ext cx="4613672" cy="878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FF72E-0019-4E7D-B1C3-505E2CE686B2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5B30D-0098-4382-989D-E4C8DBCD4109}">
      <dsp:nvSpPr>
        <dsp:cNvPr id="0" name=""/>
        <dsp:cNvSpPr/>
      </dsp:nvSpPr>
      <dsp:spPr>
        <a:xfrm>
          <a:off x="1014206" y="4122"/>
          <a:ext cx="3599465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“How”, “Represent”: a qualitative study; from a participant’s view; meaning making</a:t>
          </a:r>
        </a:p>
      </dsp:txBody>
      <dsp:txXfrm>
        <a:off x="1014206" y="4122"/>
        <a:ext cx="3599465" cy="878100"/>
      </dsp:txXfrm>
    </dsp:sp>
    <dsp:sp modelId="{6835A6F9-CB79-44EC-9C61-CDECD45E5CE3}">
      <dsp:nvSpPr>
        <dsp:cNvPr id="0" name=""/>
        <dsp:cNvSpPr/>
      </dsp:nvSpPr>
      <dsp:spPr>
        <a:xfrm>
          <a:off x="0" y="1101748"/>
          <a:ext cx="4613672" cy="878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FEC41-12EE-4933-94C1-6954EFE78938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12C35-7FC2-45D8-BB2F-C354C2769E2C}">
      <dsp:nvSpPr>
        <dsp:cNvPr id="0" name=""/>
        <dsp:cNvSpPr/>
      </dsp:nvSpPr>
      <dsp:spPr>
        <a:xfrm>
          <a:off x="1014206" y="1101748"/>
          <a:ext cx="3599465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“Emergent Adults” -the target participants 18-25 years old</a:t>
          </a:r>
        </a:p>
      </dsp:txBody>
      <dsp:txXfrm>
        <a:off x="1014206" y="1101748"/>
        <a:ext cx="3599465" cy="878100"/>
      </dsp:txXfrm>
    </dsp:sp>
    <dsp:sp modelId="{AF9F6096-46C6-42A7-A48E-EC412180FB3A}">
      <dsp:nvSpPr>
        <dsp:cNvPr id="0" name=""/>
        <dsp:cNvSpPr/>
      </dsp:nvSpPr>
      <dsp:spPr>
        <a:xfrm>
          <a:off x="0" y="2199374"/>
          <a:ext cx="4613672" cy="8781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DDF6C-4537-4048-B81F-F066D88EA10C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20F1F-FD35-4728-94D5-20A8D0348194}">
      <dsp:nvSpPr>
        <dsp:cNvPr id="0" name=""/>
        <dsp:cNvSpPr/>
      </dsp:nvSpPr>
      <dsp:spPr>
        <a:xfrm>
          <a:off x="1014206" y="2199374"/>
          <a:ext cx="3599465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“Parent”- the study is situated in a specific social context</a:t>
          </a:r>
        </a:p>
      </dsp:txBody>
      <dsp:txXfrm>
        <a:off x="1014206" y="2199374"/>
        <a:ext cx="3599465" cy="878100"/>
      </dsp:txXfrm>
    </dsp:sp>
    <dsp:sp modelId="{15A9F575-855B-483E-868A-DFDAFF7DC6E5}">
      <dsp:nvSpPr>
        <dsp:cNvPr id="0" name=""/>
        <dsp:cNvSpPr/>
      </dsp:nvSpPr>
      <dsp:spPr>
        <a:xfrm>
          <a:off x="0" y="3297000"/>
          <a:ext cx="4613672" cy="8781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46264-D4DB-4B24-9831-EE5BEA9DBF04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EEEC6-0C65-4AC6-BEE6-118448C35C68}">
      <dsp:nvSpPr>
        <dsp:cNvPr id="0" name=""/>
        <dsp:cNvSpPr/>
      </dsp:nvSpPr>
      <dsp:spPr>
        <a:xfrm>
          <a:off x="1014206" y="3297000"/>
          <a:ext cx="3599465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“Voices and Roles”- the central construct of the present study</a:t>
          </a:r>
        </a:p>
      </dsp:txBody>
      <dsp:txXfrm>
        <a:off x="1014206" y="3297000"/>
        <a:ext cx="3599465" cy="878100"/>
      </dsp:txXfrm>
    </dsp:sp>
    <dsp:sp modelId="{1947CD8E-ECEA-4482-BE2A-35F35FDDE6AF}">
      <dsp:nvSpPr>
        <dsp:cNvPr id="0" name=""/>
        <dsp:cNvSpPr/>
      </dsp:nvSpPr>
      <dsp:spPr>
        <a:xfrm>
          <a:off x="0" y="4394626"/>
          <a:ext cx="4613672" cy="87810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93ED3-73E4-44C9-9DFA-00E619D16E04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5749D-E064-4585-9F5B-9694E079B080}">
      <dsp:nvSpPr>
        <dsp:cNvPr id="0" name=""/>
        <dsp:cNvSpPr/>
      </dsp:nvSpPr>
      <dsp:spPr>
        <a:xfrm>
          <a:off x="1014206" y="4394626"/>
          <a:ext cx="3599465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“Narratives” -a narrative approach; written life stories will be collected </a:t>
          </a:r>
        </a:p>
      </dsp:txBody>
      <dsp:txXfrm>
        <a:off x="1014206" y="4394626"/>
        <a:ext cx="3599465" cy="878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5D8A6-AF2B-473C-9650-A7198EA33162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4323FE-3817-4757-8C28-E53BB93B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3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0c496145f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0c496145f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676aaa8b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a676aaa8b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EDB5B-B730-C348-8D3B-286F24696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56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c496145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c496145f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A3E6A-C7A8-49B4-AB8A-944802DC3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38F9C5-E7F7-41EF-BDE9-A21C9191B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A4A60-7724-4016-9681-3CEEDFE1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4C3CF5-5E4F-4E97-842D-C82DD4B1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AA1D00-665E-41E2-881C-4AC5185B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622D0-0E9F-4E27-8251-E94D5538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06535B-928D-4E7D-9243-8CFEF9303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FFE824-C665-4F4A-B827-17F92EF8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0ABBF8-ED95-4019-9FA4-53A6C1BB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85B95-7CD8-4B43-9CC5-6D6B5197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30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888FAF-E1EF-4CB9-A777-8BCD40499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A3F74-E326-4EEC-A230-817DED364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182FA-3533-4135-8777-45571AF30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74835F-5104-49D7-A72C-E9DBC337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8EB7B3-8CF0-4D5C-AAD2-AFA35F8B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2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sz="54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726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8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44910-E82B-4BDE-9136-ABFE294A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AD6165-64FD-4CCE-86BE-BEC280206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F85F32-7D93-4FB8-9120-ACE4C8F0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33589-359E-4C27-80FC-29F205CD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7FE33C-B28A-4198-A1F7-2A6A4B91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7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7ABDC-6719-4969-9272-6585D482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2C0464-F62E-4EFA-8FDA-BBB94132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F8087B-52BA-4A9C-8012-CC78ED01C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51289-932D-4CD6-8645-EBC4D8C29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69EA7A-0A56-465D-83B3-D9D7BF7C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1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A8C09-A3EF-482C-ADFD-745518E40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FB510-1165-41E5-BC8A-F02974213B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1DD649-7365-492D-A3E9-5CDC4B26D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22EB0C-1A60-4579-8CB5-065D643A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61330-EF8E-4B0E-9C5D-6C2A8948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D8C438-9D7A-49FE-AD69-DFE81EDB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35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00053-5A1A-47EE-BA99-D8C10C85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966FFB-5C05-4092-B185-BB2232176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B7929C-8BE7-41F1-BF3A-311F99239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0199CC-258B-401B-A090-A429B1FB1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083977A-F5FA-4423-AC33-8B1A2BD33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35CAF8-1818-4417-BC52-9DCB6A952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397530C-2DCC-4AFD-AADA-518705F0B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626EC8-C8D1-4CBD-B309-8F9A114E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57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DEA36-3A4D-4BEC-8B11-79892699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258879-AEBF-4FAC-80CC-06A0CC42A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40A6AB-AABB-4499-8C4D-86D798DB0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EFDE0E-FEC3-4269-B534-4F9227A8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8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65DB82-F005-42C4-B7EF-2BFEAAFB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5A11E9-85A4-4806-A1B1-32953C21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A6C0B4-7441-43E3-AB33-D1ACCC6B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F61A20-64ED-49C1-9F13-D84207A99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04CD4-5CED-4ED5-AC13-71CA2B0D2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8549BD-0224-4C11-BE94-FEBC748FF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B5BB62-609B-44AF-A56B-125D7ACB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4A78D6-7D5C-4EDA-9B31-7211138E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BE2B15-3CC9-4766-94BE-E6488258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1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C973F3-E5F0-4BE7-8D86-72020028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444929-B3E3-4FC9-87A2-578E53449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9E3D15-6BBB-429E-8A74-04077F7C1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7705C7-84B6-4CE5-BD38-FA6210846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4B4C4F-321F-4A28-8159-64A26FD81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4A3BF1-4088-46AE-A24C-8ED97A6E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37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654BB6-2F18-49C6-9EFE-E4A481E4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39728A-6722-421A-AD41-731583EB2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EB4327-5556-4354-9016-DCF881257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F62FD-09D7-4E4A-9519-8DC9CB896D25}" type="datetimeFigureOut">
              <a:rPr lang="en-US" smtClean="0"/>
              <a:t>3/20/2021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58431-CC0F-48C3-B734-4A317CA58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D0A46-B536-4B0C-9166-6C432F3A2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AAD7F-481D-4230-A916-6571DC9B9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0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059600" y="1925673"/>
            <a:ext cx="4072800" cy="204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/>
              <a:t>Three Minute Thesis Competition</a:t>
            </a:r>
            <a:endParaRPr b="1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059600" y="4155440"/>
            <a:ext cx="4072800" cy="9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November, 6th, 2020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000" y="331670"/>
            <a:ext cx="2643133" cy="198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33" y="165833"/>
            <a:ext cx="2314000" cy="23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F7356-97FA-B54F-8E93-C7D5E002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b="1" dirty="0"/>
              <a:t>Power Outage risk interconnection - relationship with social and environmental critical risk indicators 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136E9-540A-F143-84D0-77F326D4F088}"/>
                  </a:ext>
                </a:extLst>
              </p:cNvPr>
              <p:cNvSpPr txBox="1"/>
              <p:nvPr/>
            </p:nvSpPr>
            <p:spPr>
              <a:xfrm>
                <a:off x="307371" y="2612056"/>
                <a:ext cx="684371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SAIDI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𝑁𝑈𝑀𝐵𝐸𝑅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𝐶𝑈𝑆𝑇𝑂𝑀𝐸𝑅𝑆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𝐴𝐹𝐹𝐸𝐶𝑇𝐸𝐷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𝐷𝑈𝑅𝐴𝑇𝐼𝑂𝑁</m:t>
                            </m:r>
                          </m:e>
                        </m:eqAr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𝑁𝑈𝑀𝐵𝐸𝑅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𝐶𝑈𝑆𝑇𝑂𝑀𝐸𝑅𝑆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𝑆𝐸𝑅𝑉𝐸𝐷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136E9-540A-F143-84D0-77F326D4F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1" y="2612056"/>
                <a:ext cx="6843713" cy="509178"/>
              </a:xfrm>
              <a:prstGeom prst="rect">
                <a:avLst/>
              </a:prstGeom>
              <a:blipFill>
                <a:blip r:embed="rId2"/>
                <a:stretch>
                  <a:fillRect l="-741" t="-17073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30EBEFB-8821-534F-B00E-0B0F68EF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7" y="3255960"/>
            <a:ext cx="51054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Gospel and Social Injustice - Part 2 | Russell Moore">
            <a:extLst>
              <a:ext uri="{FF2B5EF4-FFF2-40B4-BE49-F238E27FC236}">
                <a16:creationId xmlns:a16="http://schemas.microsoft.com/office/drawing/2014/main" id="{210476D4-1E94-4C40-A4A8-4F4409470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5" y="880110"/>
            <a:ext cx="4471988" cy="251549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35CCB7-3F9D-DF4C-8EFD-FAF41199561C}"/>
              </a:ext>
            </a:extLst>
          </p:cNvPr>
          <p:cNvCxnSpPr/>
          <p:nvPr/>
        </p:nvCxnSpPr>
        <p:spPr>
          <a:xfrm flipV="1">
            <a:off x="5304151" y="2039815"/>
            <a:ext cx="1671080" cy="209843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94123F-B975-C141-A204-ECE80291904F}"/>
              </a:ext>
            </a:extLst>
          </p:cNvPr>
          <p:cNvCxnSpPr/>
          <p:nvPr/>
        </p:nvCxnSpPr>
        <p:spPr>
          <a:xfrm>
            <a:off x="5304151" y="4138246"/>
            <a:ext cx="1764864" cy="14536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Squirrels vs. Line Guards – Don't Go Nuts Over Power Outtages! | PEAK">
            <a:extLst>
              <a:ext uri="{FF2B5EF4-FFF2-40B4-BE49-F238E27FC236}">
                <a16:creationId xmlns:a16="http://schemas.microsoft.com/office/drawing/2014/main" id="{85AB8E2C-6FBD-2149-B1E8-D66879ECE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8" t="3009" r="23722"/>
          <a:stretch/>
        </p:blipFill>
        <p:spPr bwMode="auto">
          <a:xfrm>
            <a:off x="6460111" y="3765246"/>
            <a:ext cx="2559403" cy="3340344"/>
          </a:xfrm>
          <a:prstGeom prst="rect">
            <a:avLst/>
          </a:prstGeom>
          <a:noFill/>
          <a:effectLst>
            <a:softEdge rad="444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 overgrown tree with branches near power lines - Cheap Charlie's Tree  Service">
            <a:extLst>
              <a:ext uri="{FF2B5EF4-FFF2-40B4-BE49-F238E27FC236}">
                <a16:creationId xmlns:a16="http://schemas.microsoft.com/office/drawing/2014/main" id="{A3858C98-462B-344C-B572-431BC655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26" y="4144596"/>
            <a:ext cx="3774987" cy="251549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2065B1-1810-6848-9B23-8C246700AE65}"/>
              </a:ext>
            </a:extLst>
          </p:cNvPr>
          <p:cNvSpPr/>
          <p:nvPr/>
        </p:nvSpPr>
        <p:spPr>
          <a:xfrm>
            <a:off x="1655903" y="58079"/>
            <a:ext cx="8880194" cy="333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OLUKUNLE OWOLABI – PhD Mechanical Engineering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1D1E11-A8A9-4C99-8CF0-54A5F014084C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378795F-F46C-7A42-9BD5-D4A10A8618D5}"/>
              </a:ext>
            </a:extLst>
          </p:cNvPr>
          <p:cNvSpPr txBox="1"/>
          <p:nvPr/>
        </p:nvSpPr>
        <p:spPr>
          <a:xfrm>
            <a:off x="7857677" y="6263831"/>
            <a:ext cx="42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Silica nanoparticles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-sized pores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0C4697-8B5F-0646-AC46-F49555931986}"/>
              </a:ext>
            </a:extLst>
          </p:cNvPr>
          <p:cNvSpPr txBox="1"/>
          <p:nvPr/>
        </p:nvSpPr>
        <p:spPr>
          <a:xfrm>
            <a:off x="1795830" y="96839"/>
            <a:ext cx="9221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Nanoparticles for Cancer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8A1A3F-1379-F647-98C9-32D01DF933EC}"/>
              </a:ext>
            </a:extLst>
          </p:cNvPr>
          <p:cNvGrpSpPr/>
          <p:nvPr/>
        </p:nvGrpSpPr>
        <p:grpSpPr>
          <a:xfrm>
            <a:off x="2875582" y="1655700"/>
            <a:ext cx="5455605" cy="4339823"/>
            <a:chOff x="2774962" y="870063"/>
            <a:chExt cx="5755999" cy="477582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09CCA5-0D5C-A14D-B51D-072A17FE0186}"/>
                </a:ext>
              </a:extLst>
            </p:cNvPr>
            <p:cNvGrpSpPr/>
            <p:nvPr/>
          </p:nvGrpSpPr>
          <p:grpSpPr>
            <a:xfrm>
              <a:off x="2774962" y="870063"/>
              <a:ext cx="5755999" cy="4775827"/>
              <a:chOff x="1546931" y="1315767"/>
              <a:chExt cx="4634109" cy="407926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BABDDC8-7583-A846-80EC-BFF1E5FCD2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100" t="14168" r="20845"/>
              <a:stretch/>
            </p:blipFill>
            <p:spPr>
              <a:xfrm>
                <a:off x="3487947" y="1480816"/>
                <a:ext cx="2693093" cy="391421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A6A0EAD-956A-0C4E-A13F-1AF24083B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4531031">
                <a:off x="1323127" y="1539571"/>
                <a:ext cx="2934685" cy="2487078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3E4D76-D381-1041-AFF6-88DDF7D08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2752" y="3475904"/>
              <a:ext cx="257971" cy="25648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F4A3C5-1B01-1D48-87EE-D25F72F4D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5255" y="3732388"/>
              <a:ext cx="257971" cy="25648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6872DD4-F649-BB49-9CD8-5A423642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2979" y="3676620"/>
              <a:ext cx="257971" cy="25648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389A0B-7753-B24F-8B5D-E088DABD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1318" y="3933104"/>
              <a:ext cx="257971" cy="25648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40ECD8B-E195-8243-9050-6346205CA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53"/>
          <a:stretch/>
        </p:blipFill>
        <p:spPr>
          <a:xfrm>
            <a:off x="8977288" y="5236438"/>
            <a:ext cx="2356400" cy="10427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8770E-64C6-0849-9158-4854B9C7A338}"/>
              </a:ext>
            </a:extLst>
          </p:cNvPr>
          <p:cNvSpPr txBox="1"/>
          <p:nvPr/>
        </p:nvSpPr>
        <p:spPr>
          <a:xfrm>
            <a:off x="4664551" y="635116"/>
            <a:ext cx="286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Mahshid Iraniparast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Prof. Igor Sokolov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Engineering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Tufts University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D50E4C-6085-5E49-A703-C293E5C16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92" y="2001125"/>
            <a:ext cx="2865921" cy="4339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02438B-74F8-F649-88A2-4E328802ADB1}"/>
              </a:ext>
            </a:extLst>
          </p:cNvPr>
          <p:cNvSpPr txBox="1"/>
          <p:nvPr/>
        </p:nvSpPr>
        <p:spPr>
          <a:xfrm>
            <a:off x="747269" y="6229201"/>
            <a:ext cx="24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property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E2E4E6-D01C-4BE5-9FF0-996F732A7E7D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E8B353-AF91-42F8-98B2-19D764C05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3346E4-8E3E-4DCE-9628-965BE46C7FA2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0037-AA28-4291-87FE-5DA47837E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843" y="174578"/>
            <a:ext cx="11837505" cy="706437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LM Roman 10" panose="00000500000000000000" pitchFamily="50" charset="0"/>
              </a:rPr>
              <a:t>Can people use mobile money to save in Tanzania?</a:t>
            </a:r>
            <a:endParaRPr lang="en-US" sz="4400" dirty="0">
              <a:latin typeface="LM Roman 10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280F5F-F0D6-4FF5-BF26-54137C5C83DD}"/>
              </a:ext>
            </a:extLst>
          </p:cNvPr>
          <p:cNvSpPr txBox="1"/>
          <p:nvPr/>
        </p:nvSpPr>
        <p:spPr>
          <a:xfrm>
            <a:off x="8160026" y="6033052"/>
            <a:ext cx="3866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>
                <a:latin typeface="LM Roman 10" panose="00000500000000000000" pitchFamily="50" charset="0"/>
              </a:rPr>
              <a:t>Girija Bahety</a:t>
            </a:r>
          </a:p>
          <a:p>
            <a:pPr algn="r"/>
            <a:r>
              <a:rPr lang="en-GB" sz="1400" dirty="0">
                <a:latin typeface="LM Roman 10" panose="00000500000000000000" pitchFamily="50" charset="0"/>
              </a:rPr>
              <a:t>Ph.D. in Economics and Public Policy</a:t>
            </a:r>
          </a:p>
          <a:p>
            <a:pPr algn="r"/>
            <a:r>
              <a:rPr lang="en-GB" sz="1400" dirty="0">
                <a:latin typeface="LM Roman 10" panose="00000500000000000000" pitchFamily="50" charset="0"/>
              </a:rPr>
              <a:t>Economics Department &amp; The Fletcher School</a:t>
            </a:r>
            <a:endParaRPr lang="en-US" sz="1400" dirty="0">
              <a:latin typeface="LM Roman 10" panose="00000500000000000000" pitchFamily="50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3CE13AD-7920-4793-B03E-AEEB6B172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" y="3159917"/>
            <a:ext cx="5449957" cy="3519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3CCE2FB-33FE-492F-93E1-4AFC981BD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2" y="993913"/>
            <a:ext cx="5449957" cy="2053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757974C-83AF-4E45-9179-CF14318AF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03" y="1184038"/>
            <a:ext cx="6173645" cy="4489924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DDF108-9E2F-4D33-B7EF-502D1286E992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4" descr="地图上有字&#10;&#10;描述已自动生成">
            <a:extLst>
              <a:ext uri="{FF2B5EF4-FFF2-40B4-BE49-F238E27FC236}">
                <a16:creationId xmlns:a16="http://schemas.microsoft.com/office/drawing/2014/main" id="{522D3722-3EF5-4741-9349-B0D40C3F17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8" r="2" b="5728"/>
          <a:stretch/>
        </p:blipFill>
        <p:spPr>
          <a:xfrm>
            <a:off x="6334156" y="1403313"/>
            <a:ext cx="5136388" cy="4664207"/>
          </a:xfrm>
          <a:prstGeom prst="rect">
            <a:avLst/>
          </a:prstGeom>
        </p:spPr>
      </p:pic>
      <p:pic>
        <p:nvPicPr>
          <p:cNvPr id="5" name="内容占位符 4" descr="图片包含 游戏机, 文字, 地图&#10;&#10;描述已自动生成">
            <a:extLst>
              <a:ext uri="{FF2B5EF4-FFF2-40B4-BE49-F238E27FC236}">
                <a16:creationId xmlns:a16="http://schemas.microsoft.com/office/drawing/2014/main" id="{1827715F-FB51-403D-9621-F671B6EAE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r="-3" b="-3"/>
          <a:stretch/>
        </p:blipFill>
        <p:spPr>
          <a:xfrm>
            <a:off x="638325" y="1428391"/>
            <a:ext cx="5219520" cy="46391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5970773-5A84-446E-B0DC-F61397F01EE8}"/>
              </a:ext>
            </a:extLst>
          </p:cNvPr>
          <p:cNvSpPr txBox="1"/>
          <p:nvPr/>
        </p:nvSpPr>
        <p:spPr>
          <a:xfrm>
            <a:off x="4047238" y="612440"/>
            <a:ext cx="3780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Language and</a:t>
            </a:r>
            <a:r>
              <a:rPr lang="zh-CN" altLang="en-US" sz="3200" dirty="0"/>
              <a:t> </a:t>
            </a:r>
            <a:r>
              <a:rPr lang="en-US" altLang="zh-CN" sz="3200" dirty="0"/>
              <a:t>Trade</a:t>
            </a:r>
            <a:endParaRPr lang="zh-CN" altLang="en-US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441323-1C2C-4466-9663-46D53D884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12" y="1057275"/>
            <a:ext cx="304800" cy="38790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3D3DD2-1F91-4E0E-A556-30E96BB9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085" y="3878617"/>
            <a:ext cx="1832055" cy="21814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971C2F-619B-4323-BD2D-6F5091F7798B}"/>
              </a:ext>
            </a:extLst>
          </p:cNvPr>
          <p:cNvSpPr txBox="1"/>
          <p:nvPr/>
        </p:nvSpPr>
        <p:spPr>
          <a:xfrm>
            <a:off x="10185797" y="6217920"/>
            <a:ext cx="172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Xiaoyang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Ji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01B923-481F-41A7-887B-22522BE78B41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59FA-88C8-434B-AC5B-04C8C572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060" y="961571"/>
            <a:ext cx="2551176" cy="4662715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Emergent Adults </a:t>
            </a:r>
            <a:r>
              <a:rPr lang="en-US" sz="2800" dirty="0">
                <a:solidFill>
                  <a:srgbClr val="FF0000"/>
                </a:solidFill>
              </a:rPr>
              <a:t>Represent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4"/>
                </a:solidFill>
              </a:rPr>
              <a:t>Parent 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Voice and Roles</a:t>
            </a:r>
            <a:r>
              <a:rPr lang="en-US" sz="2800" dirty="0"/>
              <a:t> in Their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Narratives of Salient Experiences and Transitions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478FD-70DE-4683-8C9C-2FD53E23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93191" y="6217920"/>
            <a:ext cx="274320" cy="36576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048068A-B9CA-4174-8D41-A040AD093854}" type="slidenum">
              <a:rPr lang="en-US" altLang="en-US" sz="110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15</a:t>
            </a:fld>
            <a:endParaRPr lang="en-US" altLang="en-US" sz="110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84489F3-4D13-47DF-91DB-5919508776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72125" y="639763"/>
          <a:ext cx="4613672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8CC69BE6-DFA2-4932-AD40-59B58C182EB8}"/>
              </a:ext>
            </a:extLst>
          </p:cNvPr>
          <p:cNvSpPr txBox="1"/>
          <p:nvPr/>
        </p:nvSpPr>
        <p:spPr>
          <a:xfrm>
            <a:off x="10185797" y="6217920"/>
            <a:ext cx="1726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YiFan Zuo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BF9D90-D5F5-4E95-AEC8-909B485EB63F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15600" y="2037333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" dirty="0"/>
              <a:t>Thank you for coming to Tufts 3MT 2020!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1311967" y="3496715"/>
            <a:ext cx="10018800" cy="296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buNone/>
            </a:pPr>
            <a:r>
              <a:rPr lang="en" dirty="0"/>
              <a:t>Awards will be announced </a:t>
            </a:r>
            <a:r>
              <a:rPr lang="en-US" dirty="0"/>
              <a:t>soon</a:t>
            </a:r>
            <a:r>
              <a:rPr lang="en" dirty="0"/>
              <a:t>.</a:t>
            </a:r>
            <a:endParaRPr dirty="0"/>
          </a:p>
          <a:p>
            <a:pPr marL="0" indent="0" algn="ctr">
              <a:spcBef>
                <a:spcPts val="2133"/>
              </a:spcBef>
              <a:buNone/>
            </a:pPr>
            <a:endParaRPr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1600" dirty="0"/>
              <a:t>This event is sponsored by the Dean’s offices in GSAS and SoE and AS&amp;E Graduate Student Council</a:t>
            </a:r>
            <a:endParaRPr sz="1600" dirty="0"/>
          </a:p>
        </p:txBody>
      </p:sp>
      <p:pic>
        <p:nvPicPr>
          <p:cNvPr id="4" name="Google Shape;65;p13">
            <a:extLst>
              <a:ext uri="{FF2B5EF4-FFF2-40B4-BE49-F238E27FC236}">
                <a16:creationId xmlns:a16="http://schemas.microsoft.com/office/drawing/2014/main" id="{7011742E-5D77-46F7-84B7-9B7AE72FBA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14000" cy="2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4;p13">
            <a:extLst>
              <a:ext uri="{FF2B5EF4-FFF2-40B4-BE49-F238E27FC236}">
                <a16:creationId xmlns:a16="http://schemas.microsoft.com/office/drawing/2014/main" id="{D9619427-DC08-4F74-9AE1-5A5C3E13A7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8867" y="55000"/>
            <a:ext cx="2643133" cy="198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BE727-C589-4F3F-B6D1-5129C2462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397" y="792304"/>
            <a:ext cx="7045597" cy="5562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Vector | Flat halloween animated ghost collection">
            <a:extLst>
              <a:ext uri="{FF2B5EF4-FFF2-40B4-BE49-F238E27FC236}">
                <a16:creationId xmlns:a16="http://schemas.microsoft.com/office/drawing/2014/main" id="{6B441CDE-3386-4A5C-8A0E-A985C32B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3201"/>
            <a:ext cx="3431598" cy="343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ull HD Wallpaper lord of the rings art gandalf battle staff sword wizard,  Desktop Backgrounds HD 1080p | Gandalf, Tolkien, Hobbit art">
            <a:extLst>
              <a:ext uri="{FF2B5EF4-FFF2-40B4-BE49-F238E27FC236}">
                <a16:creationId xmlns:a16="http://schemas.microsoft.com/office/drawing/2014/main" id="{6446DB8D-3B08-4F9B-A345-5E9ADDD9A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88" y="1943100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0C6923-37D6-465F-B0C6-20EF1732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468" y="2716697"/>
            <a:ext cx="3117023" cy="174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3035EF-D854-4CE0-8EB1-CBEACE2B1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809"/>
            <a:ext cx="6104762" cy="5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0F59F7-2235-46F6-8002-B3C841510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2" y="552809"/>
            <a:ext cx="5895238" cy="5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9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E970F-B1FB-4BE6-B3A1-84FFF152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Tips for presenters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C6315-4347-49CD-9AAE-B02C7E997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3 minutes.</a:t>
            </a:r>
          </a:p>
          <a:p>
            <a:r>
              <a:rPr lang="en-US" dirty="0"/>
              <a:t>You will be judged from 3 perspective: Clarity, Conclusion, Logical Sequence.</a:t>
            </a:r>
          </a:p>
          <a:p>
            <a:r>
              <a:rPr lang="en-US" dirty="0"/>
              <a:t>After presentation, judges will go to the breakout room for discussion.</a:t>
            </a:r>
          </a:p>
          <a:p>
            <a:r>
              <a:rPr lang="en-US" dirty="0"/>
              <a:t>First through third place, plus an additional “People’s Choice” will be awarded.</a:t>
            </a:r>
          </a:p>
          <a:p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6F5BCF7-3A78-4CAD-A45B-4E3CD24F4976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body" idx="1"/>
          </p:nvPr>
        </p:nvSpPr>
        <p:spPr>
          <a:xfrm>
            <a:off x="323533" y="247033"/>
            <a:ext cx="11730000" cy="74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endParaRPr sz="1467" dirty="0">
              <a:solidFill>
                <a:srgbClr val="000000"/>
              </a:solidFill>
            </a:endParaRPr>
          </a:p>
          <a:p>
            <a:pPr marL="0" indent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400" b="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Algorithms for Winning the Information-Imperfection Card Game Gin Rummy</a:t>
            </a:r>
            <a:endParaRPr dirty="0"/>
          </a:p>
        </p:txBody>
      </p:sp>
      <p:grpSp>
        <p:nvGrpSpPr>
          <p:cNvPr id="121" name="Google Shape;121;p33"/>
          <p:cNvGrpSpPr/>
          <p:nvPr/>
        </p:nvGrpSpPr>
        <p:grpSpPr>
          <a:xfrm>
            <a:off x="9028068" y="2736569"/>
            <a:ext cx="2966216" cy="3319139"/>
            <a:chOff x="2017506" y="4417390"/>
            <a:chExt cx="2625900" cy="1448478"/>
          </a:xfrm>
        </p:grpSpPr>
        <p:sp>
          <p:nvSpPr>
            <p:cNvPr id="122" name="Google Shape;122;p33"/>
            <p:cNvSpPr txBox="1"/>
            <p:nvPr/>
          </p:nvSpPr>
          <p:spPr>
            <a:xfrm>
              <a:off x="2017506" y="4719569"/>
              <a:ext cx="2625900" cy="11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609585" indent="-397923">
                <a:buSzPts val="1100"/>
                <a:buChar char="●"/>
              </a:pPr>
              <a:r>
                <a:rPr lang="en" sz="1467"/>
                <a:t>Knock in a “smart” time based on opponent’s action </a:t>
              </a:r>
              <a:r>
                <a:rPr lang="en" sz="1467"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467">
                <a:latin typeface="Arial"/>
                <a:ea typeface="Arial"/>
                <a:cs typeface="Arial"/>
                <a:sym typeface="Arial"/>
              </a:endParaRPr>
            </a:p>
            <a:p>
              <a:pPr marL="609585" indent="-397923">
                <a:buSzPts val="1100"/>
                <a:buChar char="●"/>
              </a:pPr>
              <a:r>
                <a:rPr lang="en" sz="1467"/>
                <a:t>Win rate improves 10% significantly among 10,000 games</a:t>
              </a:r>
              <a:endParaRPr sz="1467"/>
            </a:p>
          </p:txBody>
        </p:sp>
        <p:sp>
          <p:nvSpPr>
            <p:cNvPr id="123" name="Google Shape;123;p33"/>
            <p:cNvSpPr txBox="1"/>
            <p:nvPr/>
          </p:nvSpPr>
          <p:spPr>
            <a:xfrm>
              <a:off x="2543200" y="4417390"/>
              <a:ext cx="2100000" cy="18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" sz="1600" b="1">
                  <a:solidFill>
                    <a:srgbClr val="3F3F3F"/>
                  </a:solidFill>
                </a:rPr>
                <a:t>Dynamic Knock Strategy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" name="Google Shape;124;p33"/>
          <p:cNvGrpSpPr/>
          <p:nvPr/>
        </p:nvGrpSpPr>
        <p:grpSpPr>
          <a:xfrm>
            <a:off x="6080900" y="3605274"/>
            <a:ext cx="2824675" cy="2940372"/>
            <a:chOff x="2206557" y="4388491"/>
            <a:chExt cx="2703900" cy="2138556"/>
          </a:xfrm>
        </p:grpSpPr>
        <p:sp>
          <p:nvSpPr>
            <p:cNvPr id="125" name="Google Shape;125;p33"/>
            <p:cNvSpPr txBox="1"/>
            <p:nvPr/>
          </p:nvSpPr>
          <p:spPr>
            <a:xfrm>
              <a:off x="2206557" y="4900147"/>
              <a:ext cx="2703900" cy="162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609585" indent="-397923">
                <a:buSzPts val="1100"/>
                <a:buChar char="●"/>
              </a:pPr>
              <a:r>
                <a:rPr lang="en" sz="1467"/>
                <a:t>Analyze the face-up cards picked up by opponent</a:t>
              </a:r>
              <a:endParaRPr sz="1467"/>
            </a:p>
            <a:p>
              <a:pPr marL="609585" indent="-397923">
                <a:buClr>
                  <a:srgbClr val="3F3F3F"/>
                </a:buClr>
                <a:buSzPts val="1100"/>
                <a:buChar char="●"/>
              </a:pPr>
              <a:r>
                <a:rPr lang="en" sz="1467"/>
                <a:t>Estimate the melds opponent may have</a:t>
              </a:r>
              <a:r>
                <a:rPr lang="en" sz="1467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467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sz="1467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3"/>
            <p:cNvSpPr txBox="1"/>
            <p:nvPr/>
          </p:nvSpPr>
          <p:spPr>
            <a:xfrm>
              <a:off x="2543201" y="4388491"/>
              <a:ext cx="21000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" sz="1600" b="1">
                  <a:solidFill>
                    <a:srgbClr val="3F3F3F"/>
                  </a:solidFill>
                </a:rPr>
                <a:t>Opponent Hand Estimation Strategy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33"/>
          <p:cNvGrpSpPr/>
          <p:nvPr/>
        </p:nvGrpSpPr>
        <p:grpSpPr>
          <a:xfrm>
            <a:off x="2509790" y="1798337"/>
            <a:ext cx="3124167" cy="1910571"/>
            <a:chOff x="2543201" y="4388491"/>
            <a:chExt cx="2526553" cy="1477397"/>
          </a:xfrm>
        </p:grpSpPr>
        <p:sp>
          <p:nvSpPr>
            <p:cNvPr id="128" name="Google Shape;128;p33"/>
            <p:cNvSpPr txBox="1"/>
            <p:nvPr/>
          </p:nvSpPr>
          <p:spPr>
            <a:xfrm>
              <a:off x="2785554" y="4637689"/>
              <a:ext cx="2284200" cy="12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609585" indent="-397923">
                <a:buClr>
                  <a:schemeClr val="dk1"/>
                </a:buClr>
                <a:buSzPts val="1100"/>
                <a:buChar char="●"/>
              </a:pPr>
              <a:r>
                <a:rPr lang="en" sz="1467">
                  <a:solidFill>
                    <a:schemeClr val="dk1"/>
                  </a:solidFill>
                </a:rPr>
                <a:t>Improve the possibility of choosing the right card  </a:t>
              </a:r>
              <a:endParaRPr sz="1467">
                <a:solidFill>
                  <a:schemeClr val="dk1"/>
                </a:solidFill>
              </a:endParaRPr>
            </a:p>
            <a:p>
              <a:pPr marL="609585" indent="-397923">
                <a:buClr>
                  <a:schemeClr val="dk1"/>
                </a:buClr>
                <a:buSzPts val="1100"/>
                <a:buChar char="●"/>
              </a:pPr>
              <a:r>
                <a:rPr lang="en" sz="1467">
                  <a:solidFill>
                    <a:schemeClr val="dk1"/>
                  </a:solidFill>
                </a:rPr>
                <a:t>Decrease the risk of picking up a big dead deadwood card. </a:t>
              </a:r>
              <a:endParaRPr sz="1333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3"/>
            <p:cNvSpPr txBox="1"/>
            <p:nvPr/>
          </p:nvSpPr>
          <p:spPr>
            <a:xfrm>
              <a:off x="2543201" y="4388491"/>
              <a:ext cx="21000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r"/>
              <a:r>
                <a:rPr lang="en" sz="1600" b="1">
                  <a:solidFill>
                    <a:srgbClr val="3F3F3F"/>
                  </a:solidFill>
                </a:rPr>
                <a:t>Draw Strategy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33"/>
          <p:cNvGrpSpPr/>
          <p:nvPr/>
        </p:nvGrpSpPr>
        <p:grpSpPr>
          <a:xfrm>
            <a:off x="70733" y="2636166"/>
            <a:ext cx="2802128" cy="2312719"/>
            <a:chOff x="2143703" y="4366075"/>
            <a:chExt cx="2634900" cy="1499818"/>
          </a:xfrm>
        </p:grpSpPr>
        <p:sp>
          <p:nvSpPr>
            <p:cNvPr id="131" name="Google Shape;131;p33"/>
            <p:cNvSpPr txBox="1"/>
            <p:nvPr/>
          </p:nvSpPr>
          <p:spPr>
            <a:xfrm>
              <a:off x="2143703" y="4637692"/>
              <a:ext cx="2634900" cy="122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marL="609585" indent="-397923">
                <a:buClr>
                  <a:schemeClr val="dk1"/>
                </a:buClr>
                <a:buSzPts val="1100"/>
                <a:buChar char="●"/>
              </a:pPr>
              <a:r>
                <a:rPr lang="en" sz="1467">
                  <a:solidFill>
                    <a:schemeClr val="dk1"/>
                  </a:solidFill>
                </a:rPr>
                <a:t>Get rid of dead deadwoods </a:t>
              </a:r>
              <a:endParaRPr sz="1467">
                <a:solidFill>
                  <a:schemeClr val="dk1"/>
                </a:solidFill>
              </a:endParaRPr>
            </a:p>
            <a:p>
              <a:pPr marL="609585" indent="-389457">
                <a:buClr>
                  <a:schemeClr val="dk1"/>
                </a:buClr>
                <a:buSzPts val="1000"/>
                <a:buChar char="●"/>
              </a:pPr>
              <a:r>
                <a:rPr lang="en" sz="1467">
                  <a:solidFill>
                    <a:schemeClr val="dk1"/>
                  </a:solidFill>
                </a:rPr>
                <a:t>Lower total deadwood points</a:t>
              </a:r>
              <a:endParaRPr sz="1467">
                <a:solidFill>
                  <a:schemeClr val="dk1"/>
                </a:solidFill>
              </a:endParaRPr>
            </a:p>
            <a:p>
              <a:pPr marL="609585" indent="-389457">
                <a:buClr>
                  <a:schemeClr val="dk1"/>
                </a:buClr>
                <a:buSzPts val="1000"/>
                <a:buChar char="●"/>
              </a:pPr>
              <a:r>
                <a:rPr lang="en" sz="1467">
                  <a:solidFill>
                    <a:schemeClr val="dk1"/>
                  </a:solidFill>
                </a:rPr>
                <a:t>Know the potential melds around opponent’s discarding cards</a:t>
              </a:r>
              <a:r>
                <a:rPr lang="en" sz="1333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sz="1333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3"/>
            <p:cNvSpPr txBox="1"/>
            <p:nvPr/>
          </p:nvSpPr>
          <p:spPr>
            <a:xfrm>
              <a:off x="2543255" y="4366075"/>
              <a:ext cx="21000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r"/>
              <a:r>
                <a:rPr lang="en" sz="1600" b="1">
                  <a:solidFill>
                    <a:srgbClr val="3F3F3F"/>
                  </a:solidFill>
                </a:rPr>
                <a:t>Discard Strategy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33"/>
          <p:cNvSpPr/>
          <p:nvPr/>
        </p:nvSpPr>
        <p:spPr>
          <a:xfrm>
            <a:off x="323533" y="4925453"/>
            <a:ext cx="3059200" cy="667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3"/>
          <p:cNvSpPr/>
          <p:nvPr/>
        </p:nvSpPr>
        <p:spPr>
          <a:xfrm>
            <a:off x="2851767" y="3868668"/>
            <a:ext cx="3059200" cy="6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/>
          <p:nvPr/>
        </p:nvSpPr>
        <p:spPr>
          <a:xfrm>
            <a:off x="5576467" y="2861100"/>
            <a:ext cx="3235200" cy="61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3"/>
          <p:cNvSpPr/>
          <p:nvPr/>
        </p:nvSpPr>
        <p:spPr>
          <a:xfrm>
            <a:off x="8759100" y="1842733"/>
            <a:ext cx="3235200" cy="65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667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3"/>
          <p:cNvSpPr/>
          <p:nvPr/>
        </p:nvSpPr>
        <p:spPr>
          <a:xfrm>
            <a:off x="3342867" y="4513667"/>
            <a:ext cx="2568000" cy="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accent2"/>
                </a:solidFill>
              </a:rPr>
              <a:t>Win Rate: 53.41%</a:t>
            </a:r>
            <a:endParaRPr sz="1867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3"/>
          <p:cNvSpPr/>
          <p:nvPr/>
        </p:nvSpPr>
        <p:spPr>
          <a:xfrm>
            <a:off x="6025393" y="2438400"/>
            <a:ext cx="21940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accent3"/>
                </a:solidFill>
              </a:rPr>
              <a:t>Win Rate: 57.85%</a:t>
            </a:r>
            <a:endParaRPr sz="1867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3"/>
          <p:cNvSpPr/>
          <p:nvPr/>
        </p:nvSpPr>
        <p:spPr>
          <a:xfrm>
            <a:off x="8905572" y="1374333"/>
            <a:ext cx="2640000" cy="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accent4"/>
                </a:solidFill>
              </a:rPr>
              <a:t>Win Rate: 67.74%</a:t>
            </a:r>
            <a:endParaRPr sz="1867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3"/>
          <p:cNvSpPr/>
          <p:nvPr/>
        </p:nvSpPr>
        <p:spPr>
          <a:xfrm>
            <a:off x="615865" y="5627000"/>
            <a:ext cx="2085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chemeClr val="accent1"/>
                </a:solidFill>
              </a:rPr>
              <a:t>Win Rate: ~50%</a:t>
            </a:r>
            <a:endParaRPr sz="1867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67" y="1289100"/>
            <a:ext cx="16256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2233" y="4933517"/>
            <a:ext cx="2722067" cy="181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997" y="5729034"/>
            <a:ext cx="1999084" cy="96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33"/>
          <p:cNvGraphicFramePr/>
          <p:nvPr/>
        </p:nvGraphicFramePr>
        <p:xfrm>
          <a:off x="425234" y="6325000"/>
          <a:ext cx="5150833" cy="3979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54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2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♦, ♥, ♣, ♠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Diamond (D), Heart (H), Club (C), Spade (S)</a:t>
                      </a:r>
                      <a:endParaRPr sz="15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Google Shape;145;p33"/>
          <p:cNvSpPr/>
          <p:nvPr/>
        </p:nvSpPr>
        <p:spPr>
          <a:xfrm rot="10800000">
            <a:off x="2604144" y="4512821"/>
            <a:ext cx="437189" cy="469979"/>
          </a:xfrm>
          <a:custGeom>
            <a:avLst/>
            <a:gdLst/>
            <a:ahLst/>
            <a:cxnLst/>
            <a:rect l="l" t="t" r="r" b="b"/>
            <a:pathLst>
              <a:path w="1639462" h="1639461" extrusionOk="0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14221167" y="3521497"/>
            <a:ext cx="248400" cy="2592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/>
          <p:nvPr/>
        </p:nvSpPr>
        <p:spPr>
          <a:xfrm rot="10800000">
            <a:off x="5381544" y="3476288"/>
            <a:ext cx="437189" cy="469979"/>
          </a:xfrm>
          <a:custGeom>
            <a:avLst/>
            <a:gdLst/>
            <a:ahLst/>
            <a:cxnLst/>
            <a:rect l="l" t="t" r="r" b="b"/>
            <a:pathLst>
              <a:path w="1639462" h="1639461" extrusionOk="0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/>
          <p:nvPr/>
        </p:nvSpPr>
        <p:spPr>
          <a:xfrm rot="10800000">
            <a:off x="8529078" y="2466804"/>
            <a:ext cx="437189" cy="469979"/>
          </a:xfrm>
          <a:custGeom>
            <a:avLst/>
            <a:gdLst/>
            <a:ahLst/>
            <a:cxnLst/>
            <a:rect l="l" t="t" r="r" b="b"/>
            <a:pathLst>
              <a:path w="1639462" h="1639461" extrusionOk="0">
                <a:moveTo>
                  <a:pt x="254587" y="1639461"/>
                </a:moveTo>
                <a:lnTo>
                  <a:pt x="254587" y="1639461"/>
                </a:lnTo>
                <a:lnTo>
                  <a:pt x="0" y="1639461"/>
                </a:lnTo>
                <a:lnTo>
                  <a:pt x="0" y="343317"/>
                </a:lnTo>
                <a:lnTo>
                  <a:pt x="358513" y="343317"/>
                </a:lnTo>
                <a:lnTo>
                  <a:pt x="358513" y="1026362"/>
                </a:lnTo>
                <a:lnTo>
                  <a:pt x="1384875" y="0"/>
                </a:lnTo>
                <a:lnTo>
                  <a:pt x="1639462" y="254586"/>
                </a:lnTo>
                <a:lnTo>
                  <a:pt x="590237" y="1303812"/>
                </a:lnTo>
                <a:lnTo>
                  <a:pt x="1296144" y="1303812"/>
                </a:lnTo>
                <a:lnTo>
                  <a:pt x="1296144" y="1639461"/>
                </a:lnTo>
                <a:lnTo>
                  <a:pt x="254588" y="1639461"/>
                </a:ln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/>
          <p:nvPr/>
        </p:nvSpPr>
        <p:spPr>
          <a:xfrm>
            <a:off x="3130333" y="1057067"/>
            <a:ext cx="5809600" cy="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000" b="1">
                <a:latin typeface="Lora"/>
                <a:ea typeface="Lora"/>
                <a:cs typeface="Lora"/>
                <a:sym typeface="Lora"/>
              </a:rPr>
              <a:t>Yuexing Hao</a:t>
            </a:r>
            <a:endParaRPr sz="20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0F771B-07C0-4D28-AC35-E961CD11941C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F7356-97FA-B54F-8E93-C7D5E002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b="1" dirty="0"/>
              <a:t>Power Outage risk interconnection - relationship with social and environmental critical risk indicators 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136E9-540A-F143-84D0-77F326D4F088}"/>
                  </a:ext>
                </a:extLst>
              </p:cNvPr>
              <p:cNvSpPr txBox="1"/>
              <p:nvPr/>
            </p:nvSpPr>
            <p:spPr>
              <a:xfrm>
                <a:off x="307371" y="2612056"/>
                <a:ext cx="6843713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SAIDI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𝑁𝑈𝑀𝐵𝐸𝑅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𝐶𝑈𝑆𝑇𝑂𝑀𝐸𝑅𝑆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𝐴𝐹𝐹𝐸𝐶𝑇𝐸𝐷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𝐷𝑈𝑅𝐴𝑇𝐼𝑂𝑁</m:t>
                            </m:r>
                          </m:e>
                        </m:eqAr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𝑁𝑈𝑀𝐵𝐸𝑅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𝐶𝑈𝑆𝑇𝑂𝑀𝐸𝑅𝑆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𝑆𝐸𝑅𝑉𝐸𝐷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E136E9-540A-F143-84D0-77F326D4F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71" y="2612056"/>
                <a:ext cx="6843713" cy="509178"/>
              </a:xfrm>
              <a:prstGeom prst="rect">
                <a:avLst/>
              </a:prstGeom>
              <a:blipFill>
                <a:blip r:embed="rId2"/>
                <a:stretch>
                  <a:fillRect l="-741" t="-17073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>
            <a:extLst>
              <a:ext uri="{FF2B5EF4-FFF2-40B4-BE49-F238E27FC236}">
                <a16:creationId xmlns:a16="http://schemas.microsoft.com/office/drawing/2014/main" id="{730EBEFB-8821-534F-B00E-0B0F68EF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7" y="3255960"/>
            <a:ext cx="51054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he Gospel and Social Injustice - Part 2 | Russell Moore">
            <a:extLst>
              <a:ext uri="{FF2B5EF4-FFF2-40B4-BE49-F238E27FC236}">
                <a16:creationId xmlns:a16="http://schemas.microsoft.com/office/drawing/2014/main" id="{210476D4-1E94-4C40-A4A8-4F4409470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15" y="880110"/>
            <a:ext cx="4471988" cy="2515493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35CCB7-3F9D-DF4C-8EFD-FAF41199561C}"/>
              </a:ext>
            </a:extLst>
          </p:cNvPr>
          <p:cNvCxnSpPr/>
          <p:nvPr/>
        </p:nvCxnSpPr>
        <p:spPr>
          <a:xfrm flipV="1">
            <a:off x="5304151" y="2039815"/>
            <a:ext cx="1671080" cy="209843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94123F-B975-C141-A204-ECE80291904F}"/>
              </a:ext>
            </a:extLst>
          </p:cNvPr>
          <p:cNvCxnSpPr/>
          <p:nvPr/>
        </p:nvCxnSpPr>
        <p:spPr>
          <a:xfrm>
            <a:off x="5304151" y="4138246"/>
            <a:ext cx="1764864" cy="14536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8" descr="Squirrels vs. Line Guards – Don't Go Nuts Over Power Outtages! | PEAK">
            <a:extLst>
              <a:ext uri="{FF2B5EF4-FFF2-40B4-BE49-F238E27FC236}">
                <a16:creationId xmlns:a16="http://schemas.microsoft.com/office/drawing/2014/main" id="{85AB8E2C-6FBD-2149-B1E8-D66879ECE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8" t="3009" r="23722"/>
          <a:stretch/>
        </p:blipFill>
        <p:spPr bwMode="auto">
          <a:xfrm>
            <a:off x="6460111" y="3765246"/>
            <a:ext cx="2559403" cy="3340344"/>
          </a:xfrm>
          <a:prstGeom prst="rect">
            <a:avLst/>
          </a:prstGeom>
          <a:noFill/>
          <a:effectLst>
            <a:softEdge rad="444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n overgrown tree with branches near power lines - Cheap Charlie's Tree  Service">
            <a:extLst>
              <a:ext uri="{FF2B5EF4-FFF2-40B4-BE49-F238E27FC236}">
                <a16:creationId xmlns:a16="http://schemas.microsoft.com/office/drawing/2014/main" id="{A3858C98-462B-344C-B572-431BC655F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26" y="4144596"/>
            <a:ext cx="3774987" cy="251549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32065B1-1810-6848-9B23-8C246700AE65}"/>
              </a:ext>
            </a:extLst>
          </p:cNvPr>
          <p:cNvSpPr/>
          <p:nvPr/>
        </p:nvSpPr>
        <p:spPr>
          <a:xfrm>
            <a:off x="1655903" y="58079"/>
            <a:ext cx="8880194" cy="333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OLUKUNLE OWOLABI – PhD Mechanical Engineering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EFCB6-31A7-4256-9F77-2E47AEAAB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40455"/>
            <a:ext cx="12192000" cy="689845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651EA84-25E7-4815-8CE2-2AAA6AB11172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8">
            <a:extLst>
              <a:ext uri="{FF2B5EF4-FFF2-40B4-BE49-F238E27FC236}">
                <a16:creationId xmlns:a16="http://schemas.microsoft.com/office/drawing/2014/main" id="{4314BDAE-847E-47CC-8DE4-6D973F19D72D}"/>
              </a:ext>
            </a:extLst>
          </p:cNvPr>
          <p:cNvSpPr/>
          <p:nvPr/>
        </p:nvSpPr>
        <p:spPr>
          <a:xfrm>
            <a:off x="291314" y="1315490"/>
            <a:ext cx="5804686" cy="53645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0CD9F78-4BCA-4CA8-9F68-EDFD6A64430F}"/>
              </a:ext>
            </a:extLst>
          </p:cNvPr>
          <p:cNvSpPr/>
          <p:nvPr/>
        </p:nvSpPr>
        <p:spPr>
          <a:xfrm>
            <a:off x="131875" y="231848"/>
            <a:ext cx="113849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Social and Personal Identity Exploration of 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White, Heterosexual, Cisgender Young Adults in the U.S.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-윤고딕320" panose="02030504000101010101" pitchFamily="18" charset="-127"/>
            </a:endParaRPr>
          </a:p>
        </p:txBody>
      </p:sp>
      <p:sp>
        <p:nvSpPr>
          <p:cNvPr id="17" name="직사각형 23">
            <a:extLst>
              <a:ext uri="{FF2B5EF4-FFF2-40B4-BE49-F238E27FC236}">
                <a16:creationId xmlns:a16="http://schemas.microsoft.com/office/drawing/2014/main" id="{D55E69DE-385D-4D6E-B62E-6E8B1A3D5206}"/>
              </a:ext>
            </a:extLst>
          </p:cNvPr>
          <p:cNvSpPr/>
          <p:nvPr/>
        </p:nvSpPr>
        <p:spPr>
          <a:xfrm>
            <a:off x="0" y="983071"/>
            <a:ext cx="12192000" cy="45719"/>
          </a:xfrm>
          <a:prstGeom prst="rect">
            <a:avLst/>
          </a:prstGeom>
          <a:solidFill>
            <a:srgbClr val="21A0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3" name="차트 7">
            <a:extLst>
              <a:ext uri="{FF2B5EF4-FFF2-40B4-BE49-F238E27FC236}">
                <a16:creationId xmlns:a16="http://schemas.microsoft.com/office/drawing/2014/main" id="{32ECDF4D-FDF9-43B9-AA1C-F2DDDE944206}"/>
              </a:ext>
            </a:extLst>
          </p:cNvPr>
          <p:cNvGraphicFramePr/>
          <p:nvPr/>
        </p:nvGraphicFramePr>
        <p:xfrm>
          <a:off x="6548993" y="2406774"/>
          <a:ext cx="5048840" cy="3363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4" name="Chart 4">
            <a:extLst>
              <a:ext uri="{FF2B5EF4-FFF2-40B4-BE49-F238E27FC236}">
                <a16:creationId xmlns:a16="http://schemas.microsoft.com/office/drawing/2014/main" id="{861EC334-4F66-40C6-8836-A150703CA847}"/>
              </a:ext>
            </a:extLst>
          </p:cNvPr>
          <p:cNvGraphicFramePr/>
          <p:nvPr/>
        </p:nvGraphicFramePr>
        <p:xfrm>
          <a:off x="533401" y="2068451"/>
          <a:ext cx="5315342" cy="4054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" name="직사각형 9">
            <a:extLst>
              <a:ext uri="{FF2B5EF4-FFF2-40B4-BE49-F238E27FC236}">
                <a16:creationId xmlns:a16="http://schemas.microsoft.com/office/drawing/2014/main" id="{DFF4D216-7F81-4780-8DF3-F31D45CA2892}"/>
              </a:ext>
            </a:extLst>
          </p:cNvPr>
          <p:cNvSpPr/>
          <p:nvPr/>
        </p:nvSpPr>
        <p:spPr>
          <a:xfrm>
            <a:off x="1003371" y="1315490"/>
            <a:ext cx="4365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600" dirty="0">
                <a:solidFill>
                  <a:prstClr val="white"/>
                </a:solidFill>
                <a:latin typeface="Cambria" panose="02040503050406030204" pitchFamily="18" charset="0"/>
                <a:ea typeface="-윤고딕330" panose="02030504000101010101" pitchFamily="18" charset="-127"/>
              </a:rPr>
              <a:t>Profiles of Racial, Sexual Orientation, and Gender Identity Exploration</a:t>
            </a:r>
            <a:endParaRPr lang="ko-KR" altLang="en-US" sz="1600" dirty="0">
              <a:solidFill>
                <a:prstClr val="white"/>
              </a:solidFill>
              <a:latin typeface="Cambria" panose="02040503050406030204" pitchFamily="18" charset="0"/>
              <a:ea typeface="-윤고딕330" panose="02030504000101010101" pitchFamily="18" charset="-127"/>
            </a:endParaRPr>
          </a:p>
        </p:txBody>
      </p:sp>
      <p:sp>
        <p:nvSpPr>
          <p:cNvPr id="37" name="사각형: 둥근 모서리 8">
            <a:extLst>
              <a:ext uri="{FF2B5EF4-FFF2-40B4-BE49-F238E27FC236}">
                <a16:creationId xmlns:a16="http://schemas.microsoft.com/office/drawing/2014/main" id="{4314BDAE-847E-47CC-8DE4-6D973F19D72D}"/>
              </a:ext>
            </a:extLst>
          </p:cNvPr>
          <p:cNvSpPr/>
          <p:nvPr/>
        </p:nvSpPr>
        <p:spPr>
          <a:xfrm>
            <a:off x="6188615" y="1315490"/>
            <a:ext cx="5804686" cy="53645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8" name="직사각형 9">
            <a:extLst>
              <a:ext uri="{FF2B5EF4-FFF2-40B4-BE49-F238E27FC236}">
                <a16:creationId xmlns:a16="http://schemas.microsoft.com/office/drawing/2014/main" id="{DFF4D216-7F81-4780-8DF3-F31D45CA2892}"/>
              </a:ext>
            </a:extLst>
          </p:cNvPr>
          <p:cNvSpPr/>
          <p:nvPr/>
        </p:nvSpPr>
        <p:spPr>
          <a:xfrm>
            <a:off x="6900672" y="1315490"/>
            <a:ext cx="4365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600" dirty="0">
                <a:solidFill>
                  <a:prstClr val="white"/>
                </a:solidFill>
                <a:latin typeface="Cambria" panose="02040503050406030204" pitchFamily="18" charset="0"/>
                <a:ea typeface="-윤고딕330" panose="02030504000101010101" pitchFamily="18" charset="-127"/>
              </a:rPr>
              <a:t>Social Identity Profiles </a:t>
            </a:r>
          </a:p>
          <a:p>
            <a:pPr algn="ctr" latinLnBrk="1"/>
            <a:r>
              <a:rPr lang="en-US" altLang="ko-KR" sz="1600" dirty="0">
                <a:solidFill>
                  <a:prstClr val="white"/>
                </a:solidFill>
                <a:latin typeface="Cambria" panose="02040503050406030204" pitchFamily="18" charset="0"/>
                <a:ea typeface="-윤고딕330" panose="02030504000101010101" pitchFamily="18" charset="-127"/>
              </a:rPr>
              <a:t>&amp; Personal Identity Exploration</a:t>
            </a:r>
            <a:endParaRPr lang="ko-KR" altLang="en-US" sz="1600" dirty="0">
              <a:solidFill>
                <a:prstClr val="white"/>
              </a:solidFill>
              <a:latin typeface="Cambria" panose="02040503050406030204" pitchFamily="18" charset="0"/>
              <a:ea typeface="-윤고딕330" panose="02030504000101010101" pitchFamily="18" charset="-127"/>
            </a:endParaRPr>
          </a:p>
        </p:txBody>
      </p:sp>
      <p:sp>
        <p:nvSpPr>
          <p:cNvPr id="39" name="직사각형 4">
            <a:extLst>
              <a:ext uri="{FF2B5EF4-FFF2-40B4-BE49-F238E27FC236}">
                <a16:creationId xmlns:a16="http://schemas.microsoft.com/office/drawing/2014/main" id="{F17E0B6A-6CCB-4AF0-A6B2-79B6589D9285}"/>
              </a:ext>
            </a:extLst>
          </p:cNvPr>
          <p:cNvSpPr/>
          <p:nvPr/>
        </p:nvSpPr>
        <p:spPr>
          <a:xfrm>
            <a:off x="4317357" y="6523944"/>
            <a:ext cx="7795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Yerin Park, Department of Child Study and Human Development, Tufts University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AABE0A-FDDF-4764-9C91-2E0CDCB2A647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8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B77F16-B2E5-467E-B429-94A276AA4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6"/>
          <a:stretch/>
        </p:blipFill>
        <p:spPr>
          <a:xfrm>
            <a:off x="7217563" y="4550507"/>
            <a:ext cx="3680999" cy="2083834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6282F44-5867-4D46-94ED-F6D5A04D4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2" r="15509"/>
          <a:stretch/>
        </p:blipFill>
        <p:spPr>
          <a:xfrm>
            <a:off x="698712" y="1942847"/>
            <a:ext cx="4431754" cy="452957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26BF2B4-ADC8-4E2E-AC66-75DA04374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r="25062"/>
          <a:stretch/>
        </p:blipFill>
        <p:spPr>
          <a:xfrm>
            <a:off x="9241079" y="2736169"/>
            <a:ext cx="1590832" cy="1453501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9797331-CE5D-4424-815A-267B0364F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30" y="1451209"/>
            <a:ext cx="1713280" cy="1284960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5EB4191C-6BF8-4A7A-941C-915899E48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598"/>
          <a:stretch/>
        </p:blipFill>
        <p:spPr>
          <a:xfrm>
            <a:off x="6895972" y="525503"/>
            <a:ext cx="4445314" cy="566453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B5B3DD-E94A-42BC-97FD-C87533E430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0576"/>
          <a:stretch/>
        </p:blipFill>
        <p:spPr>
          <a:xfrm>
            <a:off x="7527797" y="807429"/>
            <a:ext cx="1590832" cy="31559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BFB02B-9307-4E5C-B6C1-2439ED28C391}"/>
              </a:ext>
            </a:extLst>
          </p:cNvPr>
          <p:cNvCxnSpPr>
            <a:cxnSpLocks/>
          </p:cNvCxnSpPr>
          <p:nvPr/>
        </p:nvCxnSpPr>
        <p:spPr>
          <a:xfrm>
            <a:off x="6417886" y="5638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3B4930-5AE2-4EB6-8E13-A9FA3D3F5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40"/>
          <a:stretch/>
        </p:blipFill>
        <p:spPr>
          <a:xfrm>
            <a:off x="10898562" y="4700775"/>
            <a:ext cx="1150562" cy="17832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376B67-53C3-41B6-B6AE-452BDE4F706E}"/>
              </a:ext>
            </a:extLst>
          </p:cNvPr>
          <p:cNvSpPr txBox="1"/>
          <p:nvPr/>
        </p:nvSpPr>
        <p:spPr>
          <a:xfrm>
            <a:off x="152916" y="200908"/>
            <a:ext cx="5422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REMnet: A Predictive Coding Model for Word Comprehension</a:t>
            </a:r>
          </a:p>
          <a:p>
            <a:endParaRPr lang="en-US" sz="1600" b="1" dirty="0"/>
          </a:p>
          <a:p>
            <a:r>
              <a:rPr lang="en-US" sz="1600" b="1" dirty="0"/>
              <a:t>Samer Nour Eddine, MD</a:t>
            </a:r>
          </a:p>
          <a:p>
            <a:r>
              <a:rPr lang="en-US" sz="1600" b="1" dirty="0" err="1"/>
              <a:t>NeuroCognition</a:t>
            </a:r>
            <a:r>
              <a:rPr lang="en-US" sz="1600" b="1" dirty="0"/>
              <a:t> of Language Lab</a:t>
            </a:r>
          </a:p>
          <a:p>
            <a:r>
              <a:rPr lang="en-US" sz="1600" b="1" dirty="0"/>
              <a:t>Dept. of Psychology</a:t>
            </a:r>
          </a:p>
          <a:p>
            <a:r>
              <a:rPr lang="en-US" sz="1600" b="1" dirty="0"/>
              <a:t>Tufts University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D6E62D-8550-4517-A085-45897B063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9" t="15498" b="11889"/>
          <a:stretch/>
        </p:blipFill>
        <p:spPr>
          <a:xfrm>
            <a:off x="5305140" y="1807562"/>
            <a:ext cx="701893" cy="497973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334BC78-F9AF-486A-9F5B-985B9BDA72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0" t="75409" r="25062" b="7000"/>
          <a:stretch/>
        </p:blipFill>
        <p:spPr>
          <a:xfrm>
            <a:off x="10940923" y="2569115"/>
            <a:ext cx="1065840" cy="3341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D4F01C-B3E5-4349-8BEB-39C6232FC1A4}"/>
              </a:ext>
            </a:extLst>
          </p:cNvPr>
          <p:cNvSpPr/>
          <p:nvPr/>
        </p:nvSpPr>
        <p:spPr>
          <a:xfrm>
            <a:off x="9750454" y="3734230"/>
            <a:ext cx="1392028" cy="334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D2DA26B-36F1-4883-B4D0-BC69A2EBC448}"/>
              </a:ext>
            </a:extLst>
          </p:cNvPr>
          <p:cNvSpPr/>
          <p:nvPr/>
        </p:nvSpPr>
        <p:spPr>
          <a:xfrm>
            <a:off x="0" y="1"/>
            <a:ext cx="12192000" cy="126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5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492</Words>
  <Application>Microsoft Office PowerPoint</Application>
  <PresentationFormat>Widescreen</PresentationFormat>
  <Paragraphs>73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LM Roman 10</vt:lpstr>
      <vt:lpstr>Lora</vt:lpstr>
      <vt:lpstr>맑은 고딕</vt:lpstr>
      <vt:lpstr>Arial</vt:lpstr>
      <vt:lpstr>Calibri</vt:lpstr>
      <vt:lpstr>Calibri Light</vt:lpstr>
      <vt:lpstr>Cambria</vt:lpstr>
      <vt:lpstr>Cambria Math</vt:lpstr>
      <vt:lpstr>Times New Roman</vt:lpstr>
      <vt:lpstr>Verdana</vt:lpstr>
      <vt:lpstr>Office 主题​​</vt:lpstr>
      <vt:lpstr>Three Minute Thesis Competition</vt:lpstr>
      <vt:lpstr>PowerPoint Presentation</vt:lpstr>
      <vt:lpstr>PowerPoint Presentation</vt:lpstr>
      <vt:lpstr>PowerPoint Presentation</vt:lpstr>
      <vt:lpstr>Tips for presenters</vt:lpstr>
      <vt:lpstr>PowerPoint Presentation</vt:lpstr>
      <vt:lpstr>Power Outage risk interconnection - relationship with social and environmental critical risk indicators </vt:lpstr>
      <vt:lpstr>PowerPoint Presentation</vt:lpstr>
      <vt:lpstr>PowerPoint Presentation</vt:lpstr>
      <vt:lpstr>Power Outage risk interconnection - relationship with social and environmental critical risk indicators </vt:lpstr>
      <vt:lpstr>PowerPoint Presentation</vt:lpstr>
      <vt:lpstr>PowerPoint Presentation</vt:lpstr>
      <vt:lpstr>Can people use mobile money to save in Tanzania?</vt:lpstr>
      <vt:lpstr>PowerPoint Presentation</vt:lpstr>
      <vt:lpstr>How Emergent Adults Represent Parent Voice and Roles in Their Narratives of Salient Experiences and Transitions</vt:lpstr>
      <vt:lpstr>Thank you for coming to Tufts 3MT 2020!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瑞杰 姜</dc:creator>
  <cp:lastModifiedBy>瑞杰 姜</cp:lastModifiedBy>
  <cp:revision>15</cp:revision>
  <dcterms:created xsi:type="dcterms:W3CDTF">2020-11-04T19:46:24Z</dcterms:created>
  <dcterms:modified xsi:type="dcterms:W3CDTF">2021-03-20T14:19:50Z</dcterms:modified>
</cp:coreProperties>
</file>